
<file path=[Content_Types].xml><?xml version="1.0" encoding="utf-8"?>
<Types xmlns="http://schemas.openxmlformats.org/package/2006/content-types">
  <Default Extension="jpeg" ContentType="image/jpeg"/>
  <Default Extension="png" ContentType="image/pn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embeddedFontLst>
    <p:embeddedFont>
      <p:font typeface="Source Han Serif SC Regular"/>
      <p:regular r:id="rId27"/>
    </p:embeddedFont>
    <p:embeddedFont>
      <p:font typeface="Source Han Sans CN Regular"/>
      <p:regular r:id="rId28"/>
    </p:embeddedFont>
    <p:embeddedFont>
      <p:font typeface="OPPOSans R"/>
      <p:regular r:id="rId29"/>
    </p:embeddedFont>
    <p:embeddedFont>
      <p:font typeface="OPPOSans H"/>
      <p:regular r:id="rId30"/>
    </p:embeddedFont>
    <p:embeddedFont>
      <p:font typeface="Source Han Sans CN Bold Bold"/>
      <p:regular r:id="rId31"/>
    </p:embeddedFont>
    <p:embeddedFont>
      <p:font typeface="Source Han Sans CN Normal"/>
      <p:regular r:id="rId32"/>
    </p:embeddedFont>
    <p:embeddedFont>
      <p:font typeface="OPPOSans B"/>
      <p:regular r:id="rId33"/>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font" Target="fonts/font2.fntdata"/>
<Relationship Id="rId28" Type="http://schemas.openxmlformats.org/officeDocument/2006/relationships/font" Target="fonts/font7.fntdata"/>
<Relationship Id="rId29" Type="http://schemas.openxmlformats.org/officeDocument/2006/relationships/font" Target="fonts/font6.fntdata"/>
<Relationship Id="rId30" Type="http://schemas.openxmlformats.org/officeDocument/2006/relationships/font" Target="fonts/font1.fntdata"/>
<Relationship Id="rId31" Type="http://schemas.openxmlformats.org/officeDocument/2006/relationships/font" Target="fonts/font3.fntdata"/>
<Relationship Id="rId32" Type="http://schemas.openxmlformats.org/officeDocument/2006/relationships/font" Target="fonts/font4.fntdata"/>
<Relationship Id="rId33" Type="http://schemas.openxmlformats.org/officeDocument/2006/relationships/font" Target="fonts/font5.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
<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
<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
<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
<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
<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
<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
<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主讲人：时间：增值税税收优惠：企业发展的强劲助力AiPPT202X.X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CONTENT目录010302040506增值税税收优惠政策概述主要增值税税收优惠政策解析各行业增值税税收优惠实例增值税税收优惠申请与注意事项增值税税收优惠对企业与经济的影响总结与展望</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增值税税收优惠政策概述01</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增值税是以商品（含应税劳务）在流转过程中产生的增值额作为计税依据而征收的一种流转税。从计税原理上说，增值税是对商品生产、流通、劳务服务中多个环节的新增价值或商品的附加值征收的一种流转税。实行价外税，也就是由消费者负担，有增值才征税没增值不征税 。增值税简介增值税在我国税收体系中占据着极为重要的地位，是国家财政收入的重要来源之一。它广泛应用于各个行业，对经济的稳定运行和发展起到了关键的调节作用。</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税收优惠政策是国家调控经济的重要手段之一。通过对特定行业、企业或项目给予税收减免、优惠税率等支持，能够引导资源的合理配置，促进经济结构的优化升级。税收优惠政策的重要意义对于企业而言，税收优惠政策能够直接减轻企业的税负，增加企业的现金流。企业可以将节省下来的资金投入到研发、生产、市场拓展等关键领域，从而增强自身的竞争力，实现可持续发展。</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主要增值税税收优惠政策解析02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农业生产者销售自产农产品免征增值税，这其中涵盖从事种植业、养殖业、林业、牧业、水产业的单位和个人生产的初级农产品。这一政策极大地减轻了农业生产者的负担，提高了他们的生产积极性，保障了农产品的稳定供应，促进了农业的发展。
农民专业合作社销售本社成员生产的农业产品，视同农业生产者销售自产农业产品免征增值税；向本社成员销售的农膜、种子、种苗、农药、农机，同样免征增值税。这些优惠政策有力地支持了农业生产，推动了农业的现代化和规模化发展。农业相关免税政策免税政策避孕药品和用具、古旧图书、外国政府和国际组织无偿援助的进口物资和设备、由残疾人的组织直接进口供残疾人专用的物品、销售的自己使用过的物品（指其他个人自己使用过的物品）等，均享受免征增值税的政策。这些政策在保障民生、促进文化交流、支持公益事业等方面发挥了重要作用。其他常见免税项目</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根据相关政策，自2023年1月1日至2027年12月31日，增值税小规模纳税人适用3%征收率的应税销售收入，减按1%征收率征收增值税；适用3%预征率的预缴增值税项目，减按1%预征率预缴增值税。这一政策大大降低了小规模纳税人的税负，增强了他们的市场活力和竞争力。
以某小规模纳税人企业为例，季度销售额为50万元（不含税），原本应按3%缴纳增值税1.5万元，享受优惠后按1%缴纳，只需缴纳0.5万元，节省了1万元税款，有效减轻了企业的资金压力。小规模纳税人减税政策减税政策对一些特定行业，如资源综合利用、节能环保等，在符合相关技术标准和环保要求的情况下，可享受增值税减税优惠。这些政策鼓励企业加大在资源综合利用和节能环保方面的投入，推动了行业的绿色发展和可持续发展。特定行业减税政策</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符合条件的软件企业和集成电路设计企业，对其增值税实际税负超过3%的部分实行即征即退政策。这一政策有力地促进了软件和集成电路设计行业的发展，提高了我国在信息技术领域的自主创新能力和核心竞争力。
以某软件企业为例，其某一时期缴纳增值税后，实际税负超过3%的部分为50万元，按照即征即退政策，这50万元将被税务机关即时退还，大大缓解了企业的资金压力，为企业的研发和发展提供了有力支持。软件及集成电路设计行业即征即退政策资源综合利用行业从事资源综合利用的企业，若其产品符合国家相关标准，可享受增值税即征即退政策。这一政策激励企业积极开展资源综合利用，提高资源利用效率，减少废弃物排放，实现经济与环境的协调发展。</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先征后返是指企业先按规定缴纳税款，之后再由财政部门按一定比例返还。这一政策主要适用于特定行业或项目，如一些对国家经济发展具有重要战略意义的行业，能够有效缓解企业的资金压力，促进行业健康发展。政策介绍及适用范围先征后返政策案例分析某企业从事特定行业项目，在缴纳增值税后，根据先征后返政策，财政部门按照一定比例返还了部分税款。这使得企业有更多资金用于技术改造和设备更新，提高了生产效率和产品质量，增强了企业在市场中的竞争力。</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各行业增值税税收优惠实例03</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高新技术企业优惠符合条件的高新技术制造企业，不仅可以享受研发费用加计扣除政策，还能在增值税方面获得一定的优惠。这些政策鼓励企业加大研发投入，推动技术创新，提高产品的科技含量和附加值，促进制造业向高端化、智能化发展。制造业案例分享某高新技术制造企业，通过享受增值税优惠政策，节省了大量资金。企业将这些资金投入到研发中，成功研发出一款具有创新性的产品，迅速占领市场，销售额大幅增长，实现了企业的快速发展和壮大。</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生活性服务业纳税人，是指提供生活服务取得的销售额占全部销售额的比重超过50%的纳税人，允许按照当期可抵扣进项税额加计10%抵减应纳税额。这一政策有助于降低生活性服务业企业的税负，促进服务业的发展，提高服务质量和水平。生活性服务业加计抵减服务业现代服务业中的一些新兴业态，如信息技术服务、文化创意服务等，也能享受相应的增值税优惠政策。这些政策推动了现代服务业的创新发展，促进了产业融合，为经济增长注入新动力。现代服务业优惠</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除了前面提到的农业生产者销售自产农产品免征增值税外，在农产品流通环节，也有相应的优惠政策。例如，对部分鲜活肉蛋产品流通环节免征增值税，保障了农产品的市场供应和价格稳定，惠及广大消费者。农产品生产与流通优惠农业农民专业合作社在销售农产品、提供农业服务等方面享受多种增值税优惠。这些政策促进了农业合作社的发展壮大，提高了农业生产的组织化程度，推动了农业产业化经营。农业合作社优惠</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增值税税收优惠申请与注意事项04</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条件要求不同的增值税税收优惠政策有不同的申请条件。企业需要根据自身所属行业和经营情况，对照国家发布的增值税税收优惠政策文件进行自查，确保自身符合相应的条件。例如，申请高新技术企业增值税优惠，企业需满足高新技术企业的认定标准，包括研发投入、科技人员占比等方面的要求。申请条件与流程申请流程一般来说，企业申请增值税税收优惠需向当地税务机关提交申请材料，包括企业基本情况说明、财务报表、相关资质证明等。申请材料需确保真实有效，准确反映企业的实际情况。税务机关在收到申请后，会进行审核，审核通过后方可享受相应的税收优惠政策。</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企业在享受增值税税收优惠政策时，必须严格遵守相关法律法规和政策规定，确保经营活动的合规性。不得通过虚假申报、提供虚假材料等手段骗取税收优惠，否则将面临严厉的法律制裁。合规性要求注意事项企业应留存好与享受税收优惠政策相关的所有资料，如合同、发票、证明文件等，以备税务机关检查。这些资料是证明企业符合税收优惠条件的重要依据，对于维护企业的合法权益至关重要。资料留存增值税税收优惠政策会根据国家经济发展和政策调整而发生变化。企业应密切关注政策动态，及时了解政策的调整和更新，以便在政策变化时能够及时调整经营策略，充分享受税收优惠政策带来的红利。政策变化关注</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增值税税收优惠对企业与经济的影响05</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减轻税负，增加现金流增值税税收优惠政策直接减轻了企业的税负，使企业节省了大量资金，增加了现金流。企业可以将这些资金用于研发投入、设备更新、市场拓展等方面，提升企业的核心竞争力，为企业的可持续发展奠定坚实基础。对企业的影响促进创新与发展税收优惠政策鼓励企业加大研发投入，推动技术创新。企业通过创新能够开发出更具竞争力的产品和服务，拓展市场份额，实现自身的发展壮大。例如，高新技术企业享受的增值税优惠政策，激发了企业的创新活力，促进了科技成果的转化和应用。</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增值税税收优惠政策引导资源向国家重点支持的产业和领域流动，促进了产业结构的优化升级。例如，对战略性新兴产业的税收优惠，推动了这些产业的快速发展，提高了产业的整体竞争力，为经济的高质量发展提供了有力支撑。推动产业升级对经济的影响税收优惠政策降低了企业的成本，提高了企业的盈利能力和投资积极性，进而带动了就业和消费。企业的发展壮大和就业的增加，促进了经济的循环和增长，形成了良性的经济发展格局。刺激经济增长</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总结与展望06</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回顾本次介绍的增值税税收优惠政策，包括免税、减税、即征即退、先征后返等多种形式，涵盖了农业、制造业、服务业等多个行业。这些政策在减轻企业负担、促进经济发展、推动产业升级等方面发挥了重要作用。政策回顾</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随着经济的不断发展和改革的深入推进，预计增值税税收优惠政策将继续优化和完善。政策将更加精准地支持实体经济发展，加大对科技创新、绿色环保等领域的扶持力度，为我国经济的高质量发展提供更加强有力的政策保障。企业应密切关注政策动态，充分利用税收优惠政策，实现自身的持续健康发展。未来展望</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主讲人：时间：谢谢大家AiPPT202X.X</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3.png"/>
<Relationship Id="rId4" Type="http://schemas.openxmlformats.org/officeDocument/2006/relationships/image" Target="../media/image1.jpe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2.jpeg"/>
<Relationship Id="rId4" Type="http://schemas.openxmlformats.org/officeDocument/2006/relationships/image" Target="../media/image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 Id="rId3" Type="http://schemas.openxmlformats.org/officeDocument/2006/relationships/image" Target="../media/image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 Id="rId3" Type="http://schemas.openxmlformats.org/officeDocument/2006/relationships/image" Target="../media/image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 Id="rId3" Type="http://schemas.openxmlformats.org/officeDocument/2006/relationships/image" Target="../media/image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 Id="rId3" Type="http://schemas.openxmlformats.org/officeDocument/2006/relationships/image" Target="../media/image5.jpeg"/>
<Relationship Id="rId4" Type="http://schemas.openxmlformats.org/officeDocument/2006/relationships/image" Target="../media/image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 Id="rId3" Type="http://schemas.openxmlformats.org/officeDocument/2006/relationships/image" Target="../media/image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 Id="rId3" Type="http://schemas.openxmlformats.org/officeDocument/2006/relationships/image" Target="../media/image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2"/>
          <p:cNvPicPr>
            <a:picLocks noChangeAspect="1"/>
          </p:cNvPicPr>
          <p:nvPr/>
        </p:nvPicPr>
        <p:blipFill>
          <a:blip r:embed="rId3">
            <a:alphaModFix amt="100000"/>
          </a:blip>
          <a:srcRect l="0" t="0" r="0" b="0"/>
          <a:stretch>
            <a:fillRect/>
          </a:stretch>
        </p:blipFill>
        <p:spPr>
          <a:xfrm rot="0" flipH="0" flipV="0">
            <a:off x="0" y="1"/>
            <a:ext cx="12192000" cy="6857999"/>
          </a:xfrm>
          <a:prstGeom prst="rect">
            <a:avLst/>
          </a:prstGeom>
          <a:noFill/>
          <a:ln>
            <a:noFill/>
          </a:ln>
        </p:spPr>
      </p:pic>
      <p:sp>
        <p:nvSpPr>
          <p:cNvPr id="3" name="标题 1"/>
          <p:cNvSpPr txBox="1"/>
          <p:nvPr/>
        </p:nvSpPr>
        <p:spPr>
          <a:xfrm rot="0" flipH="0" flipV="0">
            <a:off x="660401"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矩形 4"/>
          <p:cNvSpPr txBox="1"/>
          <p:nvPr/>
        </p:nvSpPr>
        <p:spPr>
          <a:xfrm rot="0" flipH="0" flipV="0">
            <a:off x="660401" y="2050593"/>
            <a:ext cx="6248399" cy="2194836"/>
          </a:xfrm>
          <a:prstGeom prst="rect">
            <a:avLst/>
          </a:prstGeom>
          <a:noFill/>
          <a:ln>
            <a:noFill/>
          </a:ln>
        </p:spPr>
        <p:txBody>
          <a:bodyPr vert="horz" wrap="square" lIns="0" tIns="0" rIns="0" bIns="0" rtlCol="0" anchor="ctr"/>
          <a:lstStyle/>
          <a:p>
            <a:pPr algn="l">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增值税税收优惠：企业发展的强劲助力</a:t>
            </a:r>
            <a:endParaRPr kumimoji="1" lang="zh-CN" altLang="en-US"/>
          </a:p>
        </p:txBody>
      </p:sp>
      <p:sp>
        <p:nvSpPr>
          <p:cNvPr id="5" name="矩形: 圆角 14"/>
          <p:cNvSpPr txBox="1"/>
          <p:nvPr/>
        </p:nvSpPr>
        <p:spPr>
          <a:xfrm rot="0" flipH="0" flipV="0">
            <a:off x="3563991" y="4630137"/>
            <a:ext cx="1978819" cy="428002"/>
          </a:xfrm>
          <a:prstGeom prst="roundRect">
            <a:avLst>
              <a:gd name="adj" fmla="val 9089"/>
            </a:avLst>
          </a:prstGeom>
          <a:solidFill>
            <a:schemeClr val="bg1"/>
          </a:solidFill>
          <a:ln w="12700" cap="sq">
            <a:solidFill>
              <a:schemeClr val="accent1"/>
            </a:solidFill>
            <a:prstDash val="solid"/>
            <a:miter/>
          </a:ln>
        </p:spPr>
        <p:txBody>
          <a:bodyPr vert="horz" wrap="square" lIns="91440" tIns="45720" rIns="91440" bIns="45720" rtlCol="0" anchor="ctr"/>
          <a:lstStyle/>
          <a:p>
            <a:pPr algn="ctr">
              <a:lnSpc>
                <a:spcPct val="130000"/>
              </a:lnSpc>
            </a:pPr>
            <a:endParaRPr kumimoji="1" lang="zh-CN" altLang="en-US"/>
          </a:p>
        </p:txBody>
      </p:sp>
      <p:sp>
        <p:nvSpPr>
          <p:cNvPr id="6" name="矩形: 圆角 15"/>
          <p:cNvSpPr txBox="1"/>
          <p:nvPr/>
        </p:nvSpPr>
        <p:spPr>
          <a:xfrm rot="2700000" flipH="0" flipV="0">
            <a:off x="3376265" y="4656278"/>
            <a:ext cx="375720" cy="375720"/>
          </a:xfrm>
          <a:prstGeom prst="roundRect">
            <a:avLst>
              <a:gd name="adj" fmla="val 7793"/>
            </a:avLst>
          </a:prstGeom>
          <a:gradFill>
            <a:gsLst>
              <a:gs pos="22000">
                <a:schemeClr val="accent1"/>
              </a:gs>
              <a:gs pos="100000">
                <a:schemeClr val="accent1">
                  <a:lumMod val="60000"/>
                  <a:lumOff val="40000"/>
                </a:schemeClr>
              </a:gs>
            </a:gsLst>
            <a:lin ang="13500000" scaled="1"/>
          </a:gradFill>
          <a:ln w="12700" cap="sq">
            <a:solidFill>
              <a:schemeClr val="bg1"/>
            </a:solid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7" name="23"/>
          <p:cNvSpPr txBox="1"/>
          <p:nvPr/>
        </p:nvSpPr>
        <p:spPr>
          <a:xfrm rot="0" flipH="0" flipV="0">
            <a:off x="3456138" y="4744243"/>
            <a:ext cx="215974" cy="199791"/>
          </a:xfrm>
          <a:custGeom>
            <a:avLst/>
            <a:gdLst>
              <a:gd name="connsiteX0" fmla="*/ 2136435 w 5834559"/>
              <a:gd name="connsiteY0" fmla="*/ 643126 h 5397372"/>
              <a:gd name="connsiteX1" fmla="*/ 3716657 w 5834559"/>
              <a:gd name="connsiteY1" fmla="*/ 643126 h 5397372"/>
              <a:gd name="connsiteX2" fmla="*/ 3716657 w 5834559"/>
              <a:gd name="connsiteY2" fmla="*/ 1064855 h 5397372"/>
              <a:gd name="connsiteX3" fmla="*/ 2136435 w 5834559"/>
              <a:gd name="connsiteY3" fmla="*/ 1064855 h 5397372"/>
              <a:gd name="connsiteX4" fmla="*/ 693741 w 5834559"/>
              <a:gd name="connsiteY4" fmla="*/ 643126 h 5397372"/>
              <a:gd name="connsiteX5" fmla="*/ 1550121 w 5834559"/>
              <a:gd name="connsiteY5" fmla="*/ 643126 h 5397372"/>
              <a:gd name="connsiteX6" fmla="*/ 1550121 w 5834559"/>
              <a:gd name="connsiteY6" fmla="*/ 1064855 h 5397372"/>
              <a:gd name="connsiteX7" fmla="*/ 693741 w 5834559"/>
              <a:gd name="connsiteY7" fmla="*/ 1064855 h 5397372"/>
              <a:gd name="connsiteX8" fmla="*/ 421729 w 5834559"/>
              <a:gd name="connsiteY8" fmla="*/ 1336867 h 5397372"/>
              <a:gd name="connsiteX9" fmla="*/ 421729 w 5834559"/>
              <a:gd name="connsiteY9" fmla="*/ 2079805 h 5397372"/>
              <a:gd name="connsiteX10" fmla="*/ 5412133 w 5834559"/>
              <a:gd name="connsiteY10" fmla="*/ 2079805 h 5397372"/>
              <a:gd name="connsiteX11" fmla="*/ 5412133 w 5834559"/>
              <a:gd name="connsiteY11" fmla="*/ 1336867 h 5397372"/>
              <a:gd name="connsiteX12" fmla="*/ 5140113 w 5834559"/>
              <a:gd name="connsiteY12" fmla="*/ 1064855 h 5397372"/>
              <a:gd name="connsiteX13" fmla="*/ 4302971 w 5834559"/>
              <a:gd name="connsiteY13" fmla="*/ 1064855 h 5397372"/>
              <a:gd name="connsiteX14" fmla="*/ 4302971 w 5834559"/>
              <a:gd name="connsiteY14" fmla="*/ 643126 h 5397372"/>
              <a:gd name="connsiteX15" fmla="*/ 5140113 w 5834559"/>
              <a:gd name="connsiteY15" fmla="*/ 643126 h 5397372"/>
              <a:gd name="connsiteX16" fmla="*/ 5834559 w 5834559"/>
              <a:gd name="connsiteY16" fmla="*/ 1336867 h 5397372"/>
              <a:gd name="connsiteX17" fmla="*/ 5834559 w 5834559"/>
              <a:gd name="connsiteY17" fmla="*/ 4703631 h 5397372"/>
              <a:gd name="connsiteX18" fmla="*/ 5140818 w 5834559"/>
              <a:gd name="connsiteY18" fmla="*/ 5397372 h 5397372"/>
              <a:gd name="connsiteX19" fmla="*/ 693741 w 5834559"/>
              <a:gd name="connsiteY19" fmla="*/ 5397372 h 5397372"/>
              <a:gd name="connsiteX20" fmla="*/ 0 w 5834559"/>
              <a:gd name="connsiteY20" fmla="*/ 4703631 h 5397372"/>
              <a:gd name="connsiteX21" fmla="*/ 0 w 5834559"/>
              <a:gd name="connsiteY21" fmla="*/ 2501529 h 5397372"/>
              <a:gd name="connsiteX22" fmla="*/ 0 w 5834559"/>
              <a:gd name="connsiteY22" fmla="*/ 2079805 h 5397372"/>
              <a:gd name="connsiteX23" fmla="*/ 0 w 5834559"/>
              <a:gd name="connsiteY23" fmla="*/ 1336867 h 5397372"/>
              <a:gd name="connsiteX24" fmla="*/ 693741 w 5834559"/>
              <a:gd name="connsiteY24" fmla="*/ 643126 h 5397372"/>
              <a:gd name="connsiteX25" fmla="*/ 3997242 w 5834559"/>
              <a:gd name="connsiteY25" fmla="*/ 0 h 5397372"/>
              <a:gd name="connsiteX26" fmla="*/ 4208106 w 5834559"/>
              <a:gd name="connsiteY26" fmla="*/ 210864 h 5397372"/>
              <a:gd name="connsiteX27" fmla="*/ 4208106 w 5834559"/>
              <a:gd name="connsiteY27" fmla="*/ 1506961 h 5397372"/>
              <a:gd name="connsiteX28" fmla="*/ 3997242 w 5834559"/>
              <a:gd name="connsiteY28" fmla="*/ 1718528 h 5397372"/>
              <a:gd name="connsiteX29" fmla="*/ 3786378 w 5834559"/>
              <a:gd name="connsiteY29" fmla="*/ 1507664 h 5397372"/>
              <a:gd name="connsiteX30" fmla="*/ 3786378 w 5834559"/>
              <a:gd name="connsiteY30" fmla="*/ 210864 h 5397372"/>
              <a:gd name="connsiteX31" fmla="*/ 3997242 w 5834559"/>
              <a:gd name="connsiteY31" fmla="*/ 0 h 5397372"/>
              <a:gd name="connsiteX32" fmla="*/ 1836609 w 5834559"/>
              <a:gd name="connsiteY32" fmla="*/ 0 h 5397372"/>
              <a:gd name="connsiteX33" fmla="*/ 2047469 w 5834559"/>
              <a:gd name="connsiteY33" fmla="*/ 210864 h 5397372"/>
              <a:gd name="connsiteX34" fmla="*/ 2047469 w 5834559"/>
              <a:gd name="connsiteY34" fmla="*/ 1506961 h 5397372"/>
              <a:gd name="connsiteX35" fmla="*/ 1836609 w 5834559"/>
              <a:gd name="connsiteY35" fmla="*/ 1718528 h 5397372"/>
              <a:gd name="connsiteX36" fmla="*/ 1625745 w 5834559"/>
              <a:gd name="connsiteY36" fmla="*/ 1507664 h 5397372"/>
              <a:gd name="connsiteX37" fmla="*/ 1625745 w 5834559"/>
              <a:gd name="connsiteY37" fmla="*/ 210864 h 5397372"/>
              <a:gd name="connsiteX38" fmla="*/ 1836609 w 5834559"/>
              <a:gd name="connsiteY38" fmla="*/ 0 h 5397372"/>
            </a:gdLst>
            <a:rect l="l" t="t" r="r" b="b"/>
            <a:pathLst>
              <a:path w="5834559" h="5397372">
                <a:moveTo>
                  <a:pt x="2136435" y="643126"/>
                </a:moveTo>
                <a:lnTo>
                  <a:pt x="3716657" y="643126"/>
                </a:lnTo>
                <a:lnTo>
                  <a:pt x="3716657" y="1064855"/>
                </a:lnTo>
                <a:lnTo>
                  <a:pt x="2136435" y="1064855"/>
                </a:lnTo>
                <a:close/>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close/>
              </a:path>
            </a:pathLst>
          </a:custGeom>
          <a:solidFill>
            <a:schemeClr val="bg1"/>
          </a:solidFill>
          <a:ln w="1860" cap="flat">
            <a:noFill/>
            <a:prstDash val="solid"/>
            <a:miter/>
          </a:ln>
          <a:effectLst/>
        </p:spPr>
        <p:txBody>
          <a:bodyPr vert="horz" wrap="square" lIns="91440" tIns="45720" rIns="91440" bIns="45720" rtlCol="0" anchor="ctr"/>
          <a:lstStyle/>
          <a:p>
            <a:pPr algn="l">
              <a:lnSpc>
                <a:spcPct val="130000"/>
              </a:lnSpc>
            </a:pPr>
            <a:endParaRPr kumimoji="1" lang="zh-CN" altLang="en-US"/>
          </a:p>
        </p:txBody>
      </p:sp>
      <p:sp>
        <p:nvSpPr>
          <p:cNvPr id="8" name="矩形: 圆角 17"/>
          <p:cNvSpPr txBox="1"/>
          <p:nvPr/>
        </p:nvSpPr>
        <p:spPr>
          <a:xfrm rot="2700000" flipH="0" flipV="0">
            <a:off x="3745442" y="4580492"/>
            <a:ext cx="135135" cy="135135"/>
          </a:xfrm>
          <a:prstGeom prst="roundRect">
            <a:avLst>
              <a:gd name="adj" fmla="val 7793"/>
            </a:avLst>
          </a:prstGeom>
          <a:solidFill>
            <a:schemeClr val="accent1">
              <a:lumMod val="60000"/>
              <a:lumOff val="40000"/>
            </a:schemeClr>
          </a:solidFill>
          <a:ln w="12700" cap="sq">
            <a:no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9" name="矩形: 圆角 18"/>
          <p:cNvSpPr txBox="1"/>
          <p:nvPr/>
        </p:nvSpPr>
        <p:spPr>
          <a:xfrm rot="0" flipH="0" flipV="0">
            <a:off x="911359" y="4630137"/>
            <a:ext cx="1978819" cy="428002"/>
          </a:xfrm>
          <a:prstGeom prst="roundRect">
            <a:avLst>
              <a:gd name="adj" fmla="val 9089"/>
            </a:avLst>
          </a:prstGeom>
          <a:solidFill>
            <a:schemeClr val="bg1"/>
          </a:solidFill>
          <a:ln w="12700" cap="sq">
            <a:solidFill>
              <a:schemeClr val="accent1"/>
            </a:solidFill>
            <a:prstDash val="solid"/>
            <a:miter/>
          </a:ln>
        </p:spPr>
        <p:txBody>
          <a:bodyPr vert="horz" wrap="square" lIns="91440" tIns="45720" rIns="91440" bIns="45720" rtlCol="0" anchor="ctr"/>
          <a:lstStyle/>
          <a:p>
            <a:pPr algn="ctr">
              <a:lnSpc>
                <a:spcPct val="130000"/>
              </a:lnSpc>
            </a:pPr>
            <a:endParaRPr kumimoji="1" lang="zh-CN" altLang="en-US"/>
          </a:p>
        </p:txBody>
      </p:sp>
      <p:sp>
        <p:nvSpPr>
          <p:cNvPr id="10" name="矩形: 圆角 19"/>
          <p:cNvSpPr txBox="1"/>
          <p:nvPr/>
        </p:nvSpPr>
        <p:spPr>
          <a:xfrm rot="2700000" flipH="0" flipV="0">
            <a:off x="723633" y="4656278"/>
            <a:ext cx="375720" cy="375720"/>
          </a:xfrm>
          <a:prstGeom prst="roundRect">
            <a:avLst>
              <a:gd name="adj" fmla="val 7793"/>
            </a:avLst>
          </a:prstGeom>
          <a:gradFill>
            <a:gsLst>
              <a:gs pos="22000">
                <a:schemeClr val="accent1"/>
              </a:gs>
              <a:gs pos="100000">
                <a:schemeClr val="accent1">
                  <a:lumMod val="60000"/>
                  <a:lumOff val="40000"/>
                </a:schemeClr>
              </a:gs>
            </a:gsLst>
            <a:lin ang="13500000" scaled="1"/>
          </a:gradFill>
          <a:ln w="12700" cap="sq">
            <a:solidFill>
              <a:schemeClr val="bg1"/>
            </a:solid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11" name="矩形: 圆角 20"/>
          <p:cNvSpPr txBox="1"/>
          <p:nvPr/>
        </p:nvSpPr>
        <p:spPr>
          <a:xfrm rot="2700000" flipH="0" flipV="0">
            <a:off x="1092810" y="4580492"/>
            <a:ext cx="135135" cy="135135"/>
          </a:xfrm>
          <a:prstGeom prst="roundRect">
            <a:avLst>
              <a:gd name="adj" fmla="val 7793"/>
            </a:avLst>
          </a:prstGeom>
          <a:solidFill>
            <a:schemeClr val="accent1">
              <a:lumMod val="60000"/>
              <a:lumOff val="40000"/>
            </a:schemeClr>
          </a:solidFill>
          <a:ln w="12700" cap="sq">
            <a:no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12" name="13"/>
          <p:cNvSpPr txBox="1"/>
          <p:nvPr/>
        </p:nvSpPr>
        <p:spPr>
          <a:xfrm rot="0" flipH="0" flipV="0">
            <a:off x="801861" y="4725380"/>
            <a:ext cx="219265" cy="237517"/>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bg1"/>
          </a:solidFill>
          <a:ln w="1860" cap="flat">
            <a:noFill/>
            <a:prstDash val="solid"/>
            <a:miter/>
          </a:ln>
          <a:effectLst/>
        </p:spPr>
        <p:txBody>
          <a:bodyPr vert="horz" wrap="square" lIns="91440" tIns="45720" rIns="91440" bIns="45720" rtlCol="0" anchor="ctr"/>
          <a:lstStyle/>
          <a:p>
            <a:pPr algn="l">
              <a:lnSpc>
                <a:spcPct val="130000"/>
              </a:lnSpc>
            </a:pPr>
            <a:endParaRPr kumimoji="1" lang="zh-CN" altLang="en-US"/>
          </a:p>
        </p:txBody>
      </p:sp>
      <p:sp>
        <p:nvSpPr>
          <p:cNvPr id="13" name="18"/>
          <p:cNvSpPr txBox="1"/>
          <p:nvPr/>
        </p:nvSpPr>
        <p:spPr>
          <a:xfrm rot="0" flipH="0" flipV="0">
            <a:off x="1301653" y="4744846"/>
            <a:ext cx="758489"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主讲</a:t>
            </a:r>
            <a:r>
              <a:rPr kumimoji="1" lang="en-US" altLang="zh-CN" sz="1400">
                <a:ln w="12700">
                  <a:noFill/>
                </a:ln>
                <a:solidFill>
                  <a:srgbClr val="262626">
                    <a:alpha val="100000"/>
                  </a:srgbClr>
                </a:solidFill>
                <a:latin typeface="Source Han Sans CN Regular"/>
                <a:ea typeface="Source Han Sans CN Regular"/>
                <a:cs typeface="Source Han Sans CN Regular"/>
              </a:rPr>
              <a:t>人：</a:t>
            </a:r>
            <a:endParaRPr kumimoji="1" lang="zh-CN" altLang="en-US"/>
          </a:p>
        </p:txBody>
      </p:sp>
      <p:sp>
        <p:nvSpPr>
          <p:cNvPr id="14" name="18"/>
          <p:cNvSpPr txBox="1"/>
          <p:nvPr/>
        </p:nvSpPr>
        <p:spPr>
          <a:xfrm rot="0" flipH="0" flipV="0">
            <a:off x="1986052" y="4744846"/>
            <a:ext cx="798462"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AiPPT</a:t>
            </a:r>
            <a:endParaRPr kumimoji="1" lang="zh-CN" altLang="en-US"/>
          </a:p>
        </p:txBody>
      </p:sp>
      <p:sp>
        <p:nvSpPr>
          <p:cNvPr id="15" name="21"/>
          <p:cNvSpPr txBox="1"/>
          <p:nvPr/>
        </p:nvSpPr>
        <p:spPr>
          <a:xfrm rot="0" flipH="0" flipV="0">
            <a:off x="3967347" y="4744846"/>
            <a:ext cx="634940"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时间：</a:t>
            </a:r>
            <a:endParaRPr kumimoji="1" lang="zh-CN" altLang="en-US"/>
          </a:p>
        </p:txBody>
      </p:sp>
      <p:sp>
        <p:nvSpPr>
          <p:cNvPr id="16" name="21"/>
          <p:cNvSpPr txBox="1"/>
          <p:nvPr/>
        </p:nvSpPr>
        <p:spPr>
          <a:xfrm rot="0" flipH="0" flipV="0">
            <a:off x="4484106" y="4744846"/>
            <a:ext cx="798462"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202X.X</a:t>
            </a:r>
            <a:endParaRPr kumimoji="1" lang="zh-CN" altLang="en-US"/>
          </a:p>
        </p:txBody>
      </p:sp>
      <p:sp>
        <p:nvSpPr>
          <p:cNvPr id="17" name="PPT-6"/>
          <p:cNvSpPr txBox="1"/>
          <p:nvPr/>
        </p:nvSpPr>
        <p:spPr>
          <a:xfrm rot="5400000" flipH="1" flipV="0">
            <a:off x="1017050" y="5705197"/>
            <a:ext cx="181269" cy="862458"/>
          </a:xfrm>
          <a:custGeom>
            <a:avLst/>
            <a:gdLst>
              <a:gd name="connsiteX0" fmla="*/ 90634 w 181269"/>
              <a:gd name="connsiteY0" fmla="*/ 766099 h 862458"/>
              <a:gd name="connsiteX1" fmla="*/ 181269 w 181269"/>
              <a:gd name="connsiteY1" fmla="*/ 828112 h 862458"/>
              <a:gd name="connsiteX2" fmla="*/ 181269 w 181269"/>
              <a:gd name="connsiteY2" fmla="*/ 862458 h 862458"/>
              <a:gd name="connsiteX3" fmla="*/ 90634 w 181269"/>
              <a:gd name="connsiteY3" fmla="*/ 800444 h 862458"/>
              <a:gd name="connsiteX4" fmla="*/ 0 w 181269"/>
              <a:gd name="connsiteY4" fmla="*/ 862458 h 862458"/>
              <a:gd name="connsiteX5" fmla="*/ 0 w 181269"/>
              <a:gd name="connsiteY5" fmla="*/ 828112 h 862458"/>
              <a:gd name="connsiteX6" fmla="*/ 90634 w 181269"/>
              <a:gd name="connsiteY6" fmla="*/ 612497 h 862458"/>
              <a:gd name="connsiteX7" fmla="*/ 181269 w 181269"/>
              <a:gd name="connsiteY7" fmla="*/ 674510 h 862458"/>
              <a:gd name="connsiteX8" fmla="*/ 181269 w 181269"/>
              <a:gd name="connsiteY8" fmla="*/ 709810 h 862458"/>
              <a:gd name="connsiteX9" fmla="*/ 90634 w 181269"/>
              <a:gd name="connsiteY9" fmla="*/ 647797 h 862458"/>
              <a:gd name="connsiteX10" fmla="*/ 0 w 181269"/>
              <a:gd name="connsiteY10" fmla="*/ 709810 h 862458"/>
              <a:gd name="connsiteX11" fmla="*/ 0 w 181269"/>
              <a:gd name="connsiteY11" fmla="*/ 674510 h 862458"/>
              <a:gd name="connsiteX12" fmla="*/ 90634 w 181269"/>
              <a:gd name="connsiteY12" fmla="*/ 459850 h 862458"/>
              <a:gd name="connsiteX13" fmla="*/ 181269 w 181269"/>
              <a:gd name="connsiteY13" fmla="*/ 521863 h 862458"/>
              <a:gd name="connsiteX14" fmla="*/ 181269 w 181269"/>
              <a:gd name="connsiteY14" fmla="*/ 556209 h 862458"/>
              <a:gd name="connsiteX15" fmla="*/ 90634 w 181269"/>
              <a:gd name="connsiteY15" fmla="*/ 494196 h 862458"/>
              <a:gd name="connsiteX16" fmla="*/ 0 w 181269"/>
              <a:gd name="connsiteY16" fmla="*/ 556209 h 862458"/>
              <a:gd name="connsiteX17" fmla="*/ 0 w 181269"/>
              <a:gd name="connsiteY17" fmla="*/ 521863 h 862458"/>
              <a:gd name="connsiteX18" fmla="*/ 90634 w 181269"/>
              <a:gd name="connsiteY18" fmla="*/ 306248 h 862458"/>
              <a:gd name="connsiteX19" fmla="*/ 181269 w 181269"/>
              <a:gd name="connsiteY19" fmla="*/ 368261 h 862458"/>
              <a:gd name="connsiteX20" fmla="*/ 181269 w 181269"/>
              <a:gd name="connsiteY20" fmla="*/ 403561 h 862458"/>
              <a:gd name="connsiteX21" fmla="*/ 90634 w 181269"/>
              <a:gd name="connsiteY21" fmla="*/ 341548 h 862458"/>
              <a:gd name="connsiteX22" fmla="*/ 0 w 181269"/>
              <a:gd name="connsiteY22" fmla="*/ 403561 h 862458"/>
              <a:gd name="connsiteX23" fmla="*/ 0 w 181269"/>
              <a:gd name="connsiteY23" fmla="*/ 368261 h 862458"/>
              <a:gd name="connsiteX24" fmla="*/ 90634 w 181269"/>
              <a:gd name="connsiteY24" fmla="*/ 153601 h 862458"/>
              <a:gd name="connsiteX25" fmla="*/ 181269 w 181269"/>
              <a:gd name="connsiteY25" fmla="*/ 215614 h 862458"/>
              <a:gd name="connsiteX26" fmla="*/ 181269 w 181269"/>
              <a:gd name="connsiteY26" fmla="*/ 249960 h 862458"/>
              <a:gd name="connsiteX27" fmla="*/ 90634 w 181269"/>
              <a:gd name="connsiteY27" fmla="*/ 187946 h 862458"/>
              <a:gd name="connsiteX28" fmla="*/ 0 w 181269"/>
              <a:gd name="connsiteY28" fmla="*/ 249960 h 862458"/>
              <a:gd name="connsiteX29" fmla="*/ 0 w 181269"/>
              <a:gd name="connsiteY29" fmla="*/ 215614 h 862458"/>
              <a:gd name="connsiteX30" fmla="*/ 90634 w 181269"/>
              <a:gd name="connsiteY30" fmla="*/ 0 h 862458"/>
              <a:gd name="connsiteX31" fmla="*/ 181269 w 181269"/>
              <a:gd name="connsiteY31" fmla="*/ 62013 h 862458"/>
              <a:gd name="connsiteX32" fmla="*/ 181269 w 181269"/>
              <a:gd name="connsiteY32" fmla="*/ 97312 h 862458"/>
              <a:gd name="connsiteX33" fmla="*/ 90634 w 181269"/>
              <a:gd name="connsiteY33" fmla="*/ 35299 h 862458"/>
              <a:gd name="connsiteX34" fmla="*/ 0 w 181269"/>
              <a:gd name="connsiteY34" fmla="*/ 97312 h 862458"/>
              <a:gd name="connsiteX35" fmla="*/ 0 w 181269"/>
              <a:gd name="connsiteY35" fmla="*/ 62013 h 862458"/>
            </a:gdLst>
            <a:rect l="l" t="t" r="r" b="b"/>
            <a:pathLst>
              <a:path w="181269" h="862458">
                <a:moveTo>
                  <a:pt x="90634" y="766099"/>
                </a:moveTo>
                <a:lnTo>
                  <a:pt x="181269" y="828112"/>
                </a:lnTo>
                <a:lnTo>
                  <a:pt x="181269" y="862458"/>
                </a:lnTo>
                <a:lnTo>
                  <a:pt x="90634" y="800444"/>
                </a:lnTo>
                <a:lnTo>
                  <a:pt x="0" y="862458"/>
                </a:lnTo>
                <a:lnTo>
                  <a:pt x="0" y="828112"/>
                </a:lnTo>
                <a:close/>
                <a:moveTo>
                  <a:pt x="90634" y="612497"/>
                </a:moveTo>
                <a:lnTo>
                  <a:pt x="181269" y="674510"/>
                </a:lnTo>
                <a:lnTo>
                  <a:pt x="181269" y="709810"/>
                </a:lnTo>
                <a:lnTo>
                  <a:pt x="90634" y="647797"/>
                </a:lnTo>
                <a:lnTo>
                  <a:pt x="0" y="709810"/>
                </a:lnTo>
                <a:lnTo>
                  <a:pt x="0" y="674510"/>
                </a:lnTo>
                <a:close/>
                <a:moveTo>
                  <a:pt x="90634" y="459850"/>
                </a:moveTo>
                <a:lnTo>
                  <a:pt x="181269" y="521863"/>
                </a:lnTo>
                <a:lnTo>
                  <a:pt x="181269" y="556209"/>
                </a:lnTo>
                <a:lnTo>
                  <a:pt x="90634" y="494196"/>
                </a:lnTo>
                <a:lnTo>
                  <a:pt x="0" y="556209"/>
                </a:lnTo>
                <a:lnTo>
                  <a:pt x="0" y="521863"/>
                </a:lnTo>
                <a:close/>
                <a:moveTo>
                  <a:pt x="90634" y="306248"/>
                </a:moveTo>
                <a:lnTo>
                  <a:pt x="181269" y="368261"/>
                </a:lnTo>
                <a:lnTo>
                  <a:pt x="181269" y="403561"/>
                </a:lnTo>
                <a:lnTo>
                  <a:pt x="90634" y="341548"/>
                </a:lnTo>
                <a:lnTo>
                  <a:pt x="0" y="403561"/>
                </a:lnTo>
                <a:lnTo>
                  <a:pt x="0" y="368261"/>
                </a:lnTo>
                <a:close/>
                <a:moveTo>
                  <a:pt x="90634" y="153601"/>
                </a:moveTo>
                <a:lnTo>
                  <a:pt x="181269" y="215614"/>
                </a:lnTo>
                <a:lnTo>
                  <a:pt x="181269" y="249960"/>
                </a:lnTo>
                <a:lnTo>
                  <a:pt x="90634" y="187946"/>
                </a:lnTo>
                <a:lnTo>
                  <a:pt x="0" y="249960"/>
                </a:lnTo>
                <a:lnTo>
                  <a:pt x="0" y="215614"/>
                </a:lnTo>
                <a:close/>
                <a:moveTo>
                  <a:pt x="90634" y="0"/>
                </a:moveTo>
                <a:lnTo>
                  <a:pt x="181269" y="62013"/>
                </a:lnTo>
                <a:lnTo>
                  <a:pt x="181269" y="97312"/>
                </a:lnTo>
                <a:lnTo>
                  <a:pt x="90634" y="35299"/>
                </a:lnTo>
                <a:lnTo>
                  <a:pt x="0" y="97312"/>
                </a:lnTo>
                <a:lnTo>
                  <a:pt x="0" y="62013"/>
                </a:lnTo>
                <a:close/>
              </a:path>
            </a:pathLst>
          </a:custGeom>
          <a:solidFill>
            <a:schemeClr val="accent1"/>
          </a:solidFill>
          <a:ln w="9537"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70585" y="2021411"/>
            <a:ext cx="12333170" cy="3982578"/>
          </a:xfrm>
          <a:prstGeom prst="rect">
            <a:avLst/>
          </a:prstGeom>
          <a:gradFill>
            <a:gsLst>
              <a:gs pos="0">
                <a:schemeClr val="accent1"/>
              </a:gs>
              <a:gs pos="100000">
                <a:schemeClr val="accent1">
                  <a:lumMod val="75000"/>
                </a:schemeClr>
              </a:gs>
            </a:gsLst>
            <a:lin ang="5400000" scaled="0"/>
          </a:gradFill>
          <a:ln w="25400" cap="sq">
            <a:solidFill>
              <a:schemeClr val="bg1"/>
            </a:solidFill>
            <a:miter/>
          </a:ln>
          <a:effectLst>
            <a:outerShdw dist="0" blurRad="355600" dir="0" sx="102000" sy="102000" kx="0" ky="0" algn="ctr" rotWithShape="0">
              <a:srgbClr val="000000">
                <a:alpha val="20000"/>
              </a:srgb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5312466" y="1409478"/>
            <a:ext cx="184713" cy="325472"/>
          </a:xfrm>
          <a:custGeom>
            <a:avLst/>
            <a:gdLst>
              <a:gd name="connsiteX0" fmla="*/ 21515 w 184713"/>
              <a:gd name="connsiteY0" fmla="*/ 325473 h 325472"/>
              <a:gd name="connsiteX1" fmla="*/ 7235 w 184713"/>
              <a:gd name="connsiteY1" fmla="*/ 319353 h 325472"/>
              <a:gd name="connsiteX2" fmla="*/ 9275 w 184713"/>
              <a:gd name="connsiteY2" fmla="*/ 290793 h 325472"/>
              <a:gd name="connsiteX3" fmla="*/ 139834 w 184713"/>
              <a:gd name="connsiteY3" fmla="*/ 172474 h 325472"/>
              <a:gd name="connsiteX4" fmla="*/ 145954 w 184713"/>
              <a:gd name="connsiteY4" fmla="*/ 160234 h 325472"/>
              <a:gd name="connsiteX5" fmla="*/ 139834 w 184713"/>
              <a:gd name="connsiteY5" fmla="*/ 147994 h 325472"/>
              <a:gd name="connsiteX6" fmla="*/ 7235 w 184713"/>
              <a:gd name="connsiteY6" fmla="*/ 35794 h 325472"/>
              <a:gd name="connsiteX7" fmla="*/ 5195 w 184713"/>
              <a:gd name="connsiteY7" fmla="*/ 7235 h 325472"/>
              <a:gd name="connsiteX8" fmla="*/ 33754 w 184713"/>
              <a:gd name="connsiteY8" fmla="*/ 5195 h 325472"/>
              <a:gd name="connsiteX9" fmla="*/ 164314 w 184713"/>
              <a:gd name="connsiteY9" fmla="*/ 117394 h 325472"/>
              <a:gd name="connsiteX10" fmla="*/ 184714 w 184713"/>
              <a:gd name="connsiteY10" fmla="*/ 160234 h 325472"/>
              <a:gd name="connsiteX11" fmla="*/ 166354 w 184713"/>
              <a:gd name="connsiteY11" fmla="*/ 203074 h 325472"/>
              <a:gd name="connsiteX12" fmla="*/ 35794 w 184713"/>
              <a:gd name="connsiteY12" fmla="*/ 321393 h 325472"/>
              <a:gd name="connsiteX13" fmla="*/ 21515 w 184713"/>
              <a:gd name="connsiteY13" fmla="*/ 325473 h 325472"/>
            </a:gdLst>
            <a:rect l="l" t="t" r="r" b="b"/>
            <a:pathLst>
              <a:path w="184713" h="325472">
                <a:moveTo>
                  <a:pt x="21515" y="325473"/>
                </a:moveTo>
                <a:cubicBezTo>
                  <a:pt x="15395" y="325473"/>
                  <a:pt x="11315" y="323433"/>
                  <a:pt x="7235" y="319353"/>
                </a:cubicBezTo>
                <a:cubicBezTo>
                  <a:pt x="-925" y="311193"/>
                  <a:pt x="1115" y="298953"/>
                  <a:pt x="9275" y="290793"/>
                </a:cubicBezTo>
                <a:lnTo>
                  <a:pt x="139834" y="172474"/>
                </a:lnTo>
                <a:cubicBezTo>
                  <a:pt x="143914" y="168394"/>
                  <a:pt x="145954" y="164314"/>
                  <a:pt x="145954" y="160234"/>
                </a:cubicBezTo>
                <a:cubicBezTo>
                  <a:pt x="145954" y="156154"/>
                  <a:pt x="143914" y="152074"/>
                  <a:pt x="139834" y="147994"/>
                </a:cubicBezTo>
                <a:lnTo>
                  <a:pt x="7235" y="35794"/>
                </a:lnTo>
                <a:cubicBezTo>
                  <a:pt x="-925" y="27635"/>
                  <a:pt x="-2965" y="15395"/>
                  <a:pt x="5195" y="7235"/>
                </a:cubicBezTo>
                <a:cubicBezTo>
                  <a:pt x="13355" y="-925"/>
                  <a:pt x="25595" y="-2965"/>
                  <a:pt x="33754" y="5195"/>
                </a:cubicBezTo>
                <a:lnTo>
                  <a:pt x="164314" y="117394"/>
                </a:lnTo>
                <a:cubicBezTo>
                  <a:pt x="176554" y="127594"/>
                  <a:pt x="184714" y="143914"/>
                  <a:pt x="184714" y="160234"/>
                </a:cubicBezTo>
                <a:cubicBezTo>
                  <a:pt x="184714" y="176554"/>
                  <a:pt x="178594" y="190834"/>
                  <a:pt x="166354" y="203074"/>
                </a:cubicBezTo>
                <a:lnTo>
                  <a:pt x="35794" y="321393"/>
                </a:lnTo>
                <a:cubicBezTo>
                  <a:pt x="31714" y="323433"/>
                  <a:pt x="25595" y="325473"/>
                  <a:pt x="21515" y="325473"/>
                </a:cubicBezTo>
                <a:close/>
              </a:path>
            </a:pathLst>
          </a:custGeom>
          <a:solidFill>
            <a:schemeClr val="accent1"/>
          </a:solidFill>
          <a:ln w="353" cap="flat">
            <a:noFill/>
            <a:miter/>
          </a:ln>
        </p:spPr>
        <p:txBody>
          <a:bodyPr vert="horz" wrap="square" lIns="91440" tIns="45720" rIns="91440" bIns="45720" rtlCol="0" anchor="ctr"/>
          <a:lstStyle/>
          <a:p>
            <a:pPr algn="l">
              <a:lnSpc>
                <a:spcPct val="110000"/>
              </a:lnSpc>
            </a:pPr>
            <a:endParaRPr kumimoji="1" lang="zh-CN" altLang="en-US"/>
          </a:p>
        </p:txBody>
      </p:sp>
      <p:sp>
        <p:nvSpPr>
          <p:cNvPr id="5" name="标题 1"/>
          <p:cNvSpPr txBox="1"/>
          <p:nvPr/>
        </p:nvSpPr>
        <p:spPr>
          <a:xfrm rot="0" flipH="0" flipV="0">
            <a:off x="5551938" y="1415760"/>
            <a:ext cx="184713" cy="325472"/>
          </a:xfrm>
          <a:custGeom>
            <a:avLst/>
            <a:gdLst>
              <a:gd name="connsiteX0" fmla="*/ 21515 w 184713"/>
              <a:gd name="connsiteY0" fmla="*/ 325473 h 325472"/>
              <a:gd name="connsiteX1" fmla="*/ 7235 w 184713"/>
              <a:gd name="connsiteY1" fmla="*/ 319353 h 325472"/>
              <a:gd name="connsiteX2" fmla="*/ 9275 w 184713"/>
              <a:gd name="connsiteY2" fmla="*/ 290793 h 325472"/>
              <a:gd name="connsiteX3" fmla="*/ 139834 w 184713"/>
              <a:gd name="connsiteY3" fmla="*/ 172474 h 325472"/>
              <a:gd name="connsiteX4" fmla="*/ 145954 w 184713"/>
              <a:gd name="connsiteY4" fmla="*/ 160234 h 325472"/>
              <a:gd name="connsiteX5" fmla="*/ 139834 w 184713"/>
              <a:gd name="connsiteY5" fmla="*/ 147994 h 325472"/>
              <a:gd name="connsiteX6" fmla="*/ 7235 w 184713"/>
              <a:gd name="connsiteY6" fmla="*/ 35794 h 325472"/>
              <a:gd name="connsiteX7" fmla="*/ 5195 w 184713"/>
              <a:gd name="connsiteY7" fmla="*/ 7235 h 325472"/>
              <a:gd name="connsiteX8" fmla="*/ 33754 w 184713"/>
              <a:gd name="connsiteY8" fmla="*/ 5195 h 325472"/>
              <a:gd name="connsiteX9" fmla="*/ 164314 w 184713"/>
              <a:gd name="connsiteY9" fmla="*/ 117394 h 325472"/>
              <a:gd name="connsiteX10" fmla="*/ 184714 w 184713"/>
              <a:gd name="connsiteY10" fmla="*/ 160234 h 325472"/>
              <a:gd name="connsiteX11" fmla="*/ 166354 w 184713"/>
              <a:gd name="connsiteY11" fmla="*/ 203074 h 325472"/>
              <a:gd name="connsiteX12" fmla="*/ 35794 w 184713"/>
              <a:gd name="connsiteY12" fmla="*/ 321393 h 325472"/>
              <a:gd name="connsiteX13" fmla="*/ 21515 w 184713"/>
              <a:gd name="connsiteY13" fmla="*/ 325473 h 325472"/>
            </a:gdLst>
            <a:rect l="l" t="t" r="r" b="b"/>
            <a:pathLst>
              <a:path w="184713" h="325472">
                <a:moveTo>
                  <a:pt x="21515" y="325473"/>
                </a:moveTo>
                <a:cubicBezTo>
                  <a:pt x="15395" y="325473"/>
                  <a:pt x="11315" y="323433"/>
                  <a:pt x="7235" y="319353"/>
                </a:cubicBezTo>
                <a:cubicBezTo>
                  <a:pt x="-925" y="311193"/>
                  <a:pt x="1115" y="298953"/>
                  <a:pt x="9275" y="290793"/>
                </a:cubicBezTo>
                <a:lnTo>
                  <a:pt x="139834" y="172474"/>
                </a:lnTo>
                <a:cubicBezTo>
                  <a:pt x="143914" y="168394"/>
                  <a:pt x="145954" y="164314"/>
                  <a:pt x="145954" y="160234"/>
                </a:cubicBezTo>
                <a:cubicBezTo>
                  <a:pt x="145954" y="156154"/>
                  <a:pt x="143914" y="152074"/>
                  <a:pt x="139834" y="147994"/>
                </a:cubicBezTo>
                <a:lnTo>
                  <a:pt x="7235" y="35794"/>
                </a:lnTo>
                <a:cubicBezTo>
                  <a:pt x="-925" y="27635"/>
                  <a:pt x="-2965" y="15395"/>
                  <a:pt x="5195" y="7235"/>
                </a:cubicBezTo>
                <a:cubicBezTo>
                  <a:pt x="13355" y="-925"/>
                  <a:pt x="25595" y="-2965"/>
                  <a:pt x="33754" y="5195"/>
                </a:cubicBezTo>
                <a:lnTo>
                  <a:pt x="164314" y="117394"/>
                </a:lnTo>
                <a:cubicBezTo>
                  <a:pt x="176554" y="127594"/>
                  <a:pt x="184714" y="143914"/>
                  <a:pt x="184714" y="160234"/>
                </a:cubicBezTo>
                <a:cubicBezTo>
                  <a:pt x="184714" y="176554"/>
                  <a:pt x="178594" y="190834"/>
                  <a:pt x="166354" y="203074"/>
                </a:cubicBezTo>
                <a:lnTo>
                  <a:pt x="35794" y="321393"/>
                </a:lnTo>
                <a:cubicBezTo>
                  <a:pt x="31714" y="323433"/>
                  <a:pt x="25595" y="325473"/>
                  <a:pt x="21515" y="325473"/>
                </a:cubicBezTo>
                <a:close/>
              </a:path>
            </a:pathLst>
          </a:custGeom>
          <a:solidFill>
            <a:schemeClr val="accent1">
              <a:alpha val="70000"/>
            </a:schemeClr>
          </a:solidFill>
          <a:ln w="353" cap="flat">
            <a:noFill/>
            <a:miter/>
          </a:ln>
        </p:spPr>
        <p:txBody>
          <a:bodyPr vert="horz" wrap="square" lIns="91440" tIns="45720" rIns="91440" bIns="45720" rtlCol="0" anchor="ctr"/>
          <a:lstStyle/>
          <a:p>
            <a:pPr algn="l">
              <a:lnSpc>
                <a:spcPct val="110000"/>
              </a:lnSpc>
            </a:pPr>
            <a:endParaRPr kumimoji="1" lang="zh-CN" altLang="en-US"/>
          </a:p>
        </p:txBody>
      </p:sp>
      <p:sp>
        <p:nvSpPr>
          <p:cNvPr id="6" name="标题 1"/>
          <p:cNvSpPr txBox="1"/>
          <p:nvPr/>
        </p:nvSpPr>
        <p:spPr>
          <a:xfrm rot="0" flipH="0" flipV="0">
            <a:off x="5791410" y="1422042"/>
            <a:ext cx="184713" cy="325472"/>
          </a:xfrm>
          <a:custGeom>
            <a:avLst/>
            <a:gdLst>
              <a:gd name="connsiteX0" fmla="*/ 21515 w 184713"/>
              <a:gd name="connsiteY0" fmla="*/ 325473 h 325472"/>
              <a:gd name="connsiteX1" fmla="*/ 7235 w 184713"/>
              <a:gd name="connsiteY1" fmla="*/ 319353 h 325472"/>
              <a:gd name="connsiteX2" fmla="*/ 9275 w 184713"/>
              <a:gd name="connsiteY2" fmla="*/ 290793 h 325472"/>
              <a:gd name="connsiteX3" fmla="*/ 139834 w 184713"/>
              <a:gd name="connsiteY3" fmla="*/ 172474 h 325472"/>
              <a:gd name="connsiteX4" fmla="*/ 145954 w 184713"/>
              <a:gd name="connsiteY4" fmla="*/ 160234 h 325472"/>
              <a:gd name="connsiteX5" fmla="*/ 139834 w 184713"/>
              <a:gd name="connsiteY5" fmla="*/ 147994 h 325472"/>
              <a:gd name="connsiteX6" fmla="*/ 7235 w 184713"/>
              <a:gd name="connsiteY6" fmla="*/ 35794 h 325472"/>
              <a:gd name="connsiteX7" fmla="*/ 5195 w 184713"/>
              <a:gd name="connsiteY7" fmla="*/ 7235 h 325472"/>
              <a:gd name="connsiteX8" fmla="*/ 33754 w 184713"/>
              <a:gd name="connsiteY8" fmla="*/ 5195 h 325472"/>
              <a:gd name="connsiteX9" fmla="*/ 164314 w 184713"/>
              <a:gd name="connsiteY9" fmla="*/ 117394 h 325472"/>
              <a:gd name="connsiteX10" fmla="*/ 184714 w 184713"/>
              <a:gd name="connsiteY10" fmla="*/ 160234 h 325472"/>
              <a:gd name="connsiteX11" fmla="*/ 166354 w 184713"/>
              <a:gd name="connsiteY11" fmla="*/ 203074 h 325472"/>
              <a:gd name="connsiteX12" fmla="*/ 35794 w 184713"/>
              <a:gd name="connsiteY12" fmla="*/ 321393 h 325472"/>
              <a:gd name="connsiteX13" fmla="*/ 21515 w 184713"/>
              <a:gd name="connsiteY13" fmla="*/ 325473 h 325472"/>
            </a:gdLst>
            <a:rect l="l" t="t" r="r" b="b"/>
            <a:pathLst>
              <a:path w="184713" h="325472">
                <a:moveTo>
                  <a:pt x="21515" y="325473"/>
                </a:moveTo>
                <a:cubicBezTo>
                  <a:pt x="15395" y="325473"/>
                  <a:pt x="11315" y="323433"/>
                  <a:pt x="7235" y="319353"/>
                </a:cubicBezTo>
                <a:cubicBezTo>
                  <a:pt x="-925" y="311193"/>
                  <a:pt x="1115" y="298953"/>
                  <a:pt x="9275" y="290793"/>
                </a:cubicBezTo>
                <a:lnTo>
                  <a:pt x="139834" y="172474"/>
                </a:lnTo>
                <a:cubicBezTo>
                  <a:pt x="143914" y="168394"/>
                  <a:pt x="145954" y="164314"/>
                  <a:pt x="145954" y="160234"/>
                </a:cubicBezTo>
                <a:cubicBezTo>
                  <a:pt x="145954" y="156154"/>
                  <a:pt x="143914" y="152074"/>
                  <a:pt x="139834" y="147994"/>
                </a:cubicBezTo>
                <a:lnTo>
                  <a:pt x="7235" y="35794"/>
                </a:lnTo>
                <a:cubicBezTo>
                  <a:pt x="-925" y="27635"/>
                  <a:pt x="-2965" y="15395"/>
                  <a:pt x="5195" y="7235"/>
                </a:cubicBezTo>
                <a:cubicBezTo>
                  <a:pt x="13355" y="-925"/>
                  <a:pt x="25595" y="-2965"/>
                  <a:pt x="33754" y="5195"/>
                </a:cubicBezTo>
                <a:lnTo>
                  <a:pt x="164314" y="117394"/>
                </a:lnTo>
                <a:cubicBezTo>
                  <a:pt x="176554" y="127594"/>
                  <a:pt x="184714" y="143914"/>
                  <a:pt x="184714" y="160234"/>
                </a:cubicBezTo>
                <a:cubicBezTo>
                  <a:pt x="184714" y="176554"/>
                  <a:pt x="178594" y="190834"/>
                  <a:pt x="166354" y="203074"/>
                </a:cubicBezTo>
                <a:lnTo>
                  <a:pt x="35794" y="321393"/>
                </a:lnTo>
                <a:cubicBezTo>
                  <a:pt x="31714" y="323433"/>
                  <a:pt x="25595" y="325473"/>
                  <a:pt x="21515" y="325473"/>
                </a:cubicBezTo>
                <a:close/>
              </a:path>
            </a:pathLst>
          </a:custGeom>
          <a:solidFill>
            <a:schemeClr val="accent1">
              <a:alpha val="50000"/>
            </a:schemeClr>
          </a:solidFill>
          <a:ln w="353" cap="flat">
            <a:noFill/>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10707779" y="4493230"/>
            <a:ext cx="794034" cy="2364770"/>
          </a:xfrm>
          <a:custGeom>
            <a:avLst/>
            <a:gdLst>
              <a:gd name="connsiteX0" fmla="*/ 397017 w 794034"/>
              <a:gd name="connsiteY0" fmla="*/ 0 h 2364770"/>
              <a:gd name="connsiteX1" fmla="*/ 794034 w 794034"/>
              <a:gd name="connsiteY1" fmla="*/ 397017 h 2364770"/>
              <a:gd name="connsiteX2" fmla="*/ 794034 w 794034"/>
              <a:gd name="connsiteY2" fmla="*/ 2364770 h 2364770"/>
              <a:gd name="connsiteX3" fmla="*/ 0 w 794034"/>
              <a:gd name="connsiteY3" fmla="*/ 2364770 h 2364770"/>
              <a:gd name="connsiteX4" fmla="*/ 0 w 794034"/>
              <a:gd name="connsiteY4" fmla="*/ 397017 h 2364770"/>
              <a:gd name="connsiteX5" fmla="*/ 397017 w 794034"/>
              <a:gd name="connsiteY5" fmla="*/ 0 h 2364770"/>
            </a:gdLst>
            <a:rect l="l" t="t" r="r" b="b"/>
            <a:pathLst>
              <a:path w="794034" h="2364770">
                <a:moveTo>
                  <a:pt x="397017" y="0"/>
                </a:moveTo>
                <a:cubicBezTo>
                  <a:pt x="616283" y="0"/>
                  <a:pt x="794034" y="177751"/>
                  <a:pt x="794034" y="397017"/>
                </a:cubicBezTo>
                <a:lnTo>
                  <a:pt x="794034" y="2364770"/>
                </a:lnTo>
                <a:lnTo>
                  <a:pt x="0" y="2364770"/>
                </a:lnTo>
                <a:lnTo>
                  <a:pt x="0" y="397017"/>
                </a:lnTo>
                <a:cubicBezTo>
                  <a:pt x="0" y="177751"/>
                  <a:pt x="177751" y="0"/>
                  <a:pt x="397017" y="0"/>
                </a:cubicBezTo>
                <a:close/>
              </a:path>
            </a:pathLst>
          </a:custGeom>
          <a:gradFill>
            <a:gsLst>
              <a:gs pos="0">
                <a:schemeClr val="accent2">
                  <a:lumMod val="60000"/>
                  <a:lumOff val="40000"/>
                </a:schemeClr>
              </a:gs>
              <a:gs pos="100000">
                <a:schemeClr val="accent2"/>
              </a:gs>
            </a:gsLst>
            <a:lin ang="2700000" scaled="0"/>
          </a:gradFill>
          <a:ln w="25400" cap="sq">
            <a:gradFill>
              <a:gsLst>
                <a:gs pos="0">
                  <a:schemeClr val="bg1">
                    <a:alpha val="0"/>
                  </a:schemeClr>
                </a:gs>
                <a:gs pos="50000">
                  <a:schemeClr val="bg1"/>
                </a:gs>
                <a:gs pos="100000">
                  <a:schemeClr val="bg1">
                    <a:alpha val="0"/>
                  </a:schemeClr>
                </a:gs>
              </a:gsLst>
              <a:lin ang="16200000" scaled="0"/>
            </a:gradFill>
            <a:miter/>
          </a:ln>
          <a:effectLst>
            <a:outerShdw dist="0" blurRad="584200" dir="0" sx="102000" sy="102000" kx="0" ky="0" algn="ctr" rotWithShape="0">
              <a:schemeClr val="accent1">
                <a:lumMod val="50000"/>
                <a:alpha val="17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2630645" y="1116998"/>
            <a:ext cx="2532380" cy="891515"/>
          </a:xfrm>
          <a:prstGeom prst="rect">
            <a:avLst/>
          </a:prstGeom>
          <a:noFill/>
          <a:ln>
            <a:noFill/>
          </a:ln>
        </p:spPr>
        <p:txBody>
          <a:bodyPr vert="horz" wrap="none" lIns="91440" tIns="45720" rIns="91440" bIns="45720" rtlCol="0" anchor="t">
            <a:spAutoFit/>
          </a:bodyPr>
          <a:lstStyle/>
          <a:p>
            <a:pPr algn="l">
              <a:lnSpc>
                <a:spcPct val="130000"/>
              </a:lnSpc>
            </a:pPr>
            <a:r>
              <a:rPr kumimoji="1" lang="en-US" altLang="zh-CN" sz="4000">
                <a:ln w="12700">
                  <a:noFill/>
                </a:ln>
                <a:solidFill>
                  <a:srgbClr val="AA7126">
                    <a:alpha val="100000"/>
                  </a:srgbClr>
                </a:solidFill>
                <a:latin typeface="OPPOSans R"/>
                <a:ea typeface="OPPOSans R"/>
                <a:cs typeface="OPPOSans R"/>
              </a:rPr>
              <a:t>CONTENT</a:t>
            </a:r>
            <a:endParaRPr kumimoji="1" lang="zh-CN" altLang="en-US"/>
          </a:p>
        </p:txBody>
      </p:sp>
      <p:sp>
        <p:nvSpPr>
          <p:cNvPr id="9" name="标题 1"/>
          <p:cNvSpPr txBox="1"/>
          <p:nvPr/>
        </p:nvSpPr>
        <p:spPr>
          <a:xfrm rot="0" flipH="0" flipV="0">
            <a:off x="609096" y="616403"/>
            <a:ext cx="1998980" cy="1520144"/>
          </a:xfrm>
          <a:prstGeom prst="rect">
            <a:avLst/>
          </a:prstGeom>
          <a:noFill/>
          <a:ln>
            <a:noFill/>
          </a:ln>
        </p:spPr>
        <p:txBody>
          <a:bodyPr vert="horz" wrap="none" lIns="91440" tIns="45720" rIns="91440" bIns="45720" rtlCol="0" anchor="t">
            <a:spAutoFit/>
          </a:bodyPr>
          <a:lstStyle/>
          <a:p>
            <a:pPr algn="l">
              <a:lnSpc>
                <a:spcPct val="130000"/>
              </a:lnSpc>
            </a:pPr>
            <a:r>
              <a:rPr kumimoji="1" lang="en-US" altLang="zh-CN" sz="7143">
                <a:ln w="12700">
                  <a:noFill/>
                </a:ln>
                <a:solidFill>
                  <a:srgbClr val="AA7126">
                    <a:alpha val="100000"/>
                  </a:srgbClr>
                </a:solidFill>
                <a:latin typeface="OPPOSans H"/>
                <a:ea typeface="OPPOSans H"/>
                <a:cs typeface="OPPOSans H"/>
              </a:rPr>
              <a:t>目录</a:t>
            </a:r>
            <a:endParaRPr kumimoji="1" lang="zh-CN" altLang="en-US"/>
          </a:p>
        </p:txBody>
      </p:sp>
      <p:sp>
        <p:nvSpPr>
          <p:cNvPr id="10" name="标题 1"/>
          <p:cNvSpPr txBox="1"/>
          <p:nvPr/>
        </p:nvSpPr>
        <p:spPr>
          <a:xfrm rot="0" flipH="0" flipV="0">
            <a:off x="2435089" y="2234091"/>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增值税税收优惠政策概述</a:t>
            </a:r>
            <a:endParaRPr kumimoji="1" lang="zh-CN" altLang="en-US"/>
          </a:p>
        </p:txBody>
      </p:sp>
      <p:sp>
        <p:nvSpPr>
          <p:cNvPr id="11" name="标题 1"/>
          <p:cNvSpPr txBox="1"/>
          <p:nvPr/>
        </p:nvSpPr>
        <p:spPr>
          <a:xfrm rot="0" flipH="0" flipV="0">
            <a:off x="1675702" y="2432362"/>
            <a:ext cx="7543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01</a:t>
            </a:r>
            <a:endParaRPr kumimoji="1" lang="zh-CN" altLang="en-US"/>
          </a:p>
        </p:txBody>
      </p:sp>
      <p:sp>
        <p:nvSpPr>
          <p:cNvPr id="12" name="标题 1"/>
          <p:cNvSpPr txBox="1"/>
          <p:nvPr/>
        </p:nvSpPr>
        <p:spPr>
          <a:xfrm rot="0" flipH="0" flipV="0">
            <a:off x="2435089" y="3484030"/>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各行业增值税税收优惠实例</a:t>
            </a:r>
            <a:endParaRPr kumimoji="1" lang="zh-CN" altLang="en-US"/>
          </a:p>
        </p:txBody>
      </p:sp>
      <p:sp>
        <p:nvSpPr>
          <p:cNvPr id="13" name="标题 1"/>
          <p:cNvSpPr txBox="1"/>
          <p:nvPr/>
        </p:nvSpPr>
        <p:spPr>
          <a:xfrm rot="0" flipH="0" flipV="0">
            <a:off x="1675702" y="3702726"/>
            <a:ext cx="8686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03</a:t>
            </a:r>
            <a:endParaRPr kumimoji="1" lang="zh-CN" altLang="en-US"/>
          </a:p>
        </p:txBody>
      </p:sp>
      <p:sp>
        <p:nvSpPr>
          <p:cNvPr id="14" name="标题 1"/>
          <p:cNvSpPr txBox="1"/>
          <p:nvPr/>
        </p:nvSpPr>
        <p:spPr>
          <a:xfrm rot="0" flipH="0" flipV="0">
            <a:off x="7083598" y="2234091"/>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主要增值税税收优惠政策解析</a:t>
            </a:r>
            <a:endParaRPr kumimoji="1" lang="zh-CN" altLang="en-US"/>
          </a:p>
        </p:txBody>
      </p:sp>
      <p:sp>
        <p:nvSpPr>
          <p:cNvPr id="15" name="标题 1"/>
          <p:cNvSpPr txBox="1"/>
          <p:nvPr/>
        </p:nvSpPr>
        <p:spPr>
          <a:xfrm rot="0" flipH="0" flipV="0">
            <a:off x="6209640" y="2432362"/>
            <a:ext cx="8686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02</a:t>
            </a:r>
            <a:endParaRPr kumimoji="1" lang="zh-CN" altLang="en-US"/>
          </a:p>
        </p:txBody>
      </p:sp>
      <p:sp>
        <p:nvSpPr>
          <p:cNvPr id="16" name="标题 1"/>
          <p:cNvSpPr txBox="1"/>
          <p:nvPr/>
        </p:nvSpPr>
        <p:spPr>
          <a:xfrm rot="0" flipH="0" flipV="0">
            <a:off x="7083598" y="3484030"/>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增值税税收优惠申请与注意事项</a:t>
            </a:r>
            <a:endParaRPr kumimoji="1" lang="zh-CN" altLang="en-US"/>
          </a:p>
        </p:txBody>
      </p:sp>
      <p:sp>
        <p:nvSpPr>
          <p:cNvPr id="17" name="标题 1"/>
          <p:cNvSpPr txBox="1"/>
          <p:nvPr/>
        </p:nvSpPr>
        <p:spPr>
          <a:xfrm rot="0" flipH="0" flipV="0">
            <a:off x="6209640" y="3702726"/>
            <a:ext cx="8686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04</a:t>
            </a:r>
            <a:endParaRPr kumimoji="1" lang="zh-CN" altLang="en-US"/>
          </a:p>
        </p:txBody>
      </p:sp>
      <p:sp>
        <p:nvSpPr>
          <p:cNvPr id="18" name="标题 1"/>
          <p:cNvSpPr txBox="1"/>
          <p:nvPr/>
        </p:nvSpPr>
        <p:spPr>
          <a:xfrm rot="0" flipH="0" flipV="0">
            <a:off x="2435089" y="4733968"/>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增值税税收优惠对企业与经济的影响</a:t>
            </a:r>
            <a:endParaRPr kumimoji="1" lang="zh-CN" altLang="en-US"/>
          </a:p>
        </p:txBody>
      </p:sp>
      <p:sp>
        <p:nvSpPr>
          <p:cNvPr id="19" name="标题 1"/>
          <p:cNvSpPr txBox="1"/>
          <p:nvPr/>
        </p:nvSpPr>
        <p:spPr>
          <a:xfrm rot="0" flipH="0" flipV="0">
            <a:off x="1675702" y="4952664"/>
            <a:ext cx="8686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05</a:t>
            </a:r>
            <a:endParaRPr kumimoji="1" lang="zh-CN" altLang="en-US"/>
          </a:p>
        </p:txBody>
      </p:sp>
      <p:sp>
        <p:nvSpPr>
          <p:cNvPr id="20" name="标题 1"/>
          <p:cNvSpPr txBox="1"/>
          <p:nvPr/>
        </p:nvSpPr>
        <p:spPr>
          <a:xfrm rot="0" flipH="0" flipV="0">
            <a:off x="7083598" y="4733968"/>
            <a:ext cx="3420000" cy="824259"/>
          </a:xfrm>
          <a:prstGeom prst="rect">
            <a:avLst/>
          </a:prstGeom>
          <a:noFill/>
          <a:ln>
            <a:noFill/>
          </a:ln>
        </p:spPr>
        <p:txBody>
          <a:bodyPr vert="horz" wrap="square" lIns="91440" tIns="45720" rIns="91440" bIns="45720" rtlCol="0" anchor="b"/>
          <a:lstStyle/>
          <a:p>
            <a:pPr algn="l">
              <a:lnSpc>
                <a:spcPct val="90000"/>
              </a:lnSpc>
            </a:pPr>
            <a:r>
              <a:rPr kumimoji="1" lang="en-US" altLang="zh-CN" sz="3000">
                <a:ln w="12700">
                  <a:noFill/>
                </a:ln>
                <a:solidFill>
                  <a:srgbClr val="FFFFFF">
                    <a:alpha val="100000"/>
                  </a:srgbClr>
                </a:solidFill>
                <a:latin typeface="Source Han Sans CN Bold Bold"/>
                <a:ea typeface="Source Han Sans CN Bold Bold"/>
                <a:cs typeface="Source Han Sans CN Bold Bold"/>
              </a:rPr>
              <a:t>总结与展望</a:t>
            </a:r>
            <a:endParaRPr kumimoji="1" lang="zh-CN" altLang="en-US"/>
          </a:p>
        </p:txBody>
      </p:sp>
      <p:sp>
        <p:nvSpPr>
          <p:cNvPr id="21" name="标题 1"/>
          <p:cNvSpPr txBox="1"/>
          <p:nvPr/>
        </p:nvSpPr>
        <p:spPr>
          <a:xfrm rot="0" flipH="0" flipV="0">
            <a:off x="6209640" y="4952664"/>
            <a:ext cx="868680" cy="700728"/>
          </a:xfrm>
          <a:prstGeom prst="rect">
            <a:avLst/>
          </a:prstGeom>
          <a:noFill/>
          <a:ln>
            <a:noFill/>
          </a:ln>
        </p:spPr>
        <p:txBody>
          <a:bodyPr vert="horz" wrap="none" lIns="91440" tIns="45720" rIns="91440" bIns="45720" rtlCol="0" anchor="t">
            <a:spAutoFit/>
          </a:bodyPr>
          <a:lstStyle/>
          <a:p>
            <a:pPr algn="l">
              <a:lnSpc>
                <a:spcPct val="90000"/>
              </a:lnSpc>
            </a:pPr>
            <a:r>
              <a:rPr kumimoji="1" lang="en-US" altLang="zh-CN" sz="4400">
                <a:ln w="12700">
                  <a:noFill/>
                </a:ln>
                <a:solidFill>
                  <a:srgbClr val="FFFFFF">
                    <a:alpha val="100000"/>
                  </a:srgbClr>
                </a:solidFill>
                <a:latin typeface="OPPOSans R"/>
                <a:ea typeface="OPPOSans R"/>
                <a:cs typeface="OPPOSans R"/>
              </a:rPr>
              <a:t>06</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增值税税收优惠政策概述</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01</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21978" t="0" r="21978" b="0"/>
          <a:stretch>
            <a:fillRect/>
          </a:stretch>
        </p:blipFill>
        <p:spPr>
          <a:xfrm rot="0" flipH="0" flipV="0">
            <a:off x="8158160" y="264892"/>
            <a:ext cx="3492820" cy="3492820"/>
          </a:xfrm>
          <a:custGeom>
            <a:avLst/>
            <a:gdLst/>
            <a:rect l="l" t="t" r="r" b="b"/>
            <a:pathLst>
              <a:path w="3492820" h="3492820">
                <a:moveTo>
                  <a:pt x="1746410" y="0"/>
                </a:moveTo>
                <a:cubicBezTo>
                  <a:pt x="2710926" y="0"/>
                  <a:pt x="3492820" y="781894"/>
                  <a:pt x="3492820" y="1746410"/>
                </a:cubicBezTo>
                <a:cubicBezTo>
                  <a:pt x="3492820" y="2710926"/>
                  <a:pt x="2710926" y="3492820"/>
                  <a:pt x="1746410" y="3492820"/>
                </a:cubicBezTo>
                <a:lnTo>
                  <a:pt x="2" y="3492820"/>
                </a:lnTo>
                <a:lnTo>
                  <a:pt x="2" y="2690280"/>
                </a:lnTo>
                <a:lnTo>
                  <a:pt x="0" y="2690280"/>
                </a:lnTo>
                <a:lnTo>
                  <a:pt x="0" y="1746410"/>
                </a:lnTo>
                <a:cubicBezTo>
                  <a:pt x="0" y="781894"/>
                  <a:pt x="781894" y="0"/>
                  <a:pt x="1746410" y="0"/>
                </a:cubicBezTo>
                <a:close/>
              </a:path>
            </a:pathLst>
          </a:custGeom>
          <a:noFill/>
          <a:ln>
            <a:noFill/>
          </a:ln>
        </p:spPr>
      </p:pic>
      <p:pic>
        <p:nvPicPr>
          <p:cNvPr id="4" name="图片"/>
          <p:cNvPicPr>
            <a:picLocks noChangeAspect="1"/>
          </p:cNvPicPr>
          <p:nvPr/>
        </p:nvPicPr>
        <p:blipFill>
          <a:blip r:embed="rId4">
            <a:alphaModFix amt="100000"/>
          </a:blip>
          <a:srcRect l="27750" t="0" r="27750" b="0"/>
          <a:stretch>
            <a:fillRect/>
          </a:stretch>
        </p:blipFill>
        <p:spPr>
          <a:xfrm rot="0" flipH="0" flipV="0">
            <a:off x="6400799" y="3621604"/>
            <a:ext cx="1757362" cy="1757362"/>
          </a:xfrm>
          <a:custGeom>
            <a:avLst/>
            <a:gdLst/>
            <a:rect l="l" t="t" r="r" b="b"/>
            <a:pathLst>
              <a:path w="1757362" h="1757362">
                <a:moveTo>
                  <a:pt x="878682" y="0"/>
                </a:moveTo>
                <a:lnTo>
                  <a:pt x="1757361" y="0"/>
                </a:lnTo>
                <a:lnTo>
                  <a:pt x="1757361" y="629207"/>
                </a:lnTo>
                <a:lnTo>
                  <a:pt x="1757362" y="629207"/>
                </a:lnTo>
                <a:lnTo>
                  <a:pt x="1757362" y="878681"/>
                </a:lnTo>
                <a:cubicBezTo>
                  <a:pt x="1757362" y="1363963"/>
                  <a:pt x="1363963" y="1757362"/>
                  <a:pt x="878681" y="1757362"/>
                </a:cubicBezTo>
                <a:cubicBezTo>
                  <a:pt x="393399" y="1757362"/>
                  <a:pt x="0" y="1363963"/>
                  <a:pt x="0" y="878681"/>
                </a:cubicBezTo>
                <a:lnTo>
                  <a:pt x="1" y="878681"/>
                </a:lnTo>
                <a:cubicBezTo>
                  <a:pt x="1" y="393399"/>
                  <a:pt x="393400" y="0"/>
                  <a:pt x="878682" y="0"/>
                </a:cubicBezTo>
                <a:close/>
              </a:path>
            </a:pathLst>
          </a:custGeom>
          <a:noFill/>
          <a:ln>
            <a:noFill/>
          </a:ln>
        </p:spPr>
      </p:pic>
      <p:sp>
        <p:nvSpPr>
          <p:cNvPr id="5" name="标题 1"/>
          <p:cNvSpPr txBox="1"/>
          <p:nvPr/>
        </p:nvSpPr>
        <p:spPr>
          <a:xfrm rot="0" flipH="0" flipV="1">
            <a:off x="6066594" y="1519238"/>
            <a:ext cx="2091567" cy="2095500"/>
          </a:xfrm>
          <a:prstGeom prst="teardrop">
            <a:avLst/>
          </a:prstGeom>
          <a:solidFill>
            <a:schemeClr val="bg1"/>
          </a:solidFill>
          <a:ln w="3175" cap="sq">
            <a:solidFill>
              <a:schemeClr val="accent1"/>
            </a:solidFill>
          </a:ln>
          <a:effectLst>
            <a:outerShdw dist="0" blurRad="254000" dir="0" sx="102000" sy="102000" kx="0" ky="0" algn="ctr" rotWithShape="0">
              <a:schemeClr val="accent1">
                <a:alpha val="5000"/>
              </a:schemeClr>
            </a:outerShdw>
          </a:effectLst>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rot="0" flipH="1" flipV="0">
            <a:off x="8158161" y="3621605"/>
            <a:ext cx="2738438" cy="2753795"/>
          </a:xfrm>
          <a:prstGeom prst="teardrop">
            <a:avLst/>
          </a:prstGeom>
          <a:solidFill>
            <a:schemeClr val="bg1"/>
          </a:solidFill>
          <a:ln w="3175" cap="sq">
            <a:solidFill>
              <a:schemeClr val="accent1"/>
            </a:solidFill>
          </a:ln>
          <a:effectLst>
            <a:outerShdw dist="0" blurRad="254000" dir="0" sx="102000" sy="102000" kx="0" ky="0" algn="ctr" rotWithShape="0">
              <a:schemeClr val="accent1">
                <a:alpha val="5000"/>
              </a:schemeClr>
            </a:outerShdw>
          </a:effectLst>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rot="0" flipH="0" flipV="0">
            <a:off x="6802724" y="2221109"/>
            <a:ext cx="619307" cy="583711"/>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accent1">
              <a:lumMod val="40000"/>
              <a:lumOff val="60000"/>
            </a:schemeClr>
          </a:solidFill>
          <a:ln cap="sq">
            <a:noFill/>
          </a:ln>
        </p:spPr>
        <p:txBody>
          <a:bodyPr vert="horz" wrap="square" lIns="91440" tIns="45720" rIns="91440" bIns="45720" rtlCol="0" anchor="t"/>
          <a:lstStyle/>
          <a:p>
            <a:pPr algn="l">
              <a:lnSpc>
                <a:spcPct val="110000"/>
              </a:lnSpc>
            </a:pPr>
            <a:endParaRPr kumimoji="1" lang="zh-CN" altLang="en-US"/>
          </a:p>
        </p:txBody>
      </p:sp>
      <p:sp>
        <p:nvSpPr>
          <p:cNvPr id="8" name="标题 1"/>
          <p:cNvSpPr txBox="1"/>
          <p:nvPr/>
        </p:nvSpPr>
        <p:spPr>
          <a:xfrm rot="0" flipH="0" flipV="0">
            <a:off x="660400" y="2083714"/>
            <a:ext cx="4795519" cy="1383577"/>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404040">
                    <a:alpha val="100000"/>
                  </a:srgbClr>
                </a:solidFill>
                <a:latin typeface="Source Han Sans CN Normal"/>
                <a:ea typeface="Source Han Sans CN Normal"/>
                <a:cs typeface="Source Han Sans CN Normal"/>
              </a:rPr>
              <a:t>增值税是以商品（含应税劳务）在流转过程中产生的增值额作为计税依据而征收的一种流转税。从计税原理上说，增值税是对商品生产、流通、劳务服务中多个环节的新增价值或商品的附加值征收的一种流转税。实行价外税，也就是由消费者负担，有增值才征税没增值不征税 。</a:t>
            </a:r>
            <a:endParaRPr kumimoji="1" lang="zh-CN" altLang="en-US"/>
          </a:p>
        </p:txBody>
      </p:sp>
      <p:sp>
        <p:nvSpPr>
          <p:cNvPr id="9" name="标题 1"/>
          <p:cNvSpPr txBox="1"/>
          <p:nvPr/>
        </p:nvSpPr>
        <p:spPr>
          <a:xfrm rot="0" flipH="0" flipV="0">
            <a:off x="9103041" y="4569935"/>
            <a:ext cx="881778" cy="771983"/>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accent1">
              <a:lumMod val="40000"/>
              <a:lumOff val="60000"/>
            </a:schemeClr>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rot="0" flipH="0" flipV="0">
            <a:off x="660400" y="3797109"/>
            <a:ext cx="4795519" cy="1383577"/>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404040">
                    <a:alpha val="100000"/>
                  </a:srgbClr>
                </a:solidFill>
                <a:latin typeface="Source Han Sans CN Normal"/>
                <a:ea typeface="Source Han Sans CN Normal"/>
                <a:cs typeface="Source Han Sans CN Normal"/>
              </a:rPr>
              <a:t>增值税在我国税收体系中占据着极为重要的地位，是国家财政收入的重要来源之一。它广泛应用于各个行业，对经济的稳定运行和发展起到了关键的调节作用。</a:t>
            </a:r>
            <a:endParaRPr kumimoji="1" lang="zh-CN" altLang="en-US"/>
          </a:p>
        </p:txBody>
      </p:sp>
      <p:sp>
        <p:nvSpPr>
          <p:cNvPr id="11"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增值税简介</a:t>
            </a:r>
            <a:endParaRPr kumimoji="1" lang="zh-CN" altLang="en-US"/>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899307" y="2647534"/>
            <a:ext cx="3423626" cy="2716945"/>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税收优惠政策是国家调控经济的重要手段之一。通过对特定行业、企业或项目给予税收减免、优惠税率等支持，能够引导资源的合理配置，促进经济结构的优化升级。</a:t>
            </a:r>
            <a:endParaRPr kumimoji="1" lang="zh-CN" altLang="en-US"/>
          </a:p>
        </p:txBody>
      </p:sp>
      <p:sp>
        <p:nvSpPr>
          <p:cNvPr id="4" name="标题 1"/>
          <p:cNvSpPr txBox="1"/>
          <p:nvPr/>
        </p:nvSpPr>
        <p:spPr>
          <a:xfrm rot="0" flipH="0" flipV="0">
            <a:off x="899307" y="2144395"/>
            <a:ext cx="3268833" cy="426720"/>
          </a:xfrm>
          <a:prstGeom prst="rect">
            <a:avLst/>
          </a:prstGeom>
          <a:noFill/>
          <a:ln>
            <a:noFill/>
          </a:ln>
        </p:spPr>
        <p:txBody>
          <a:bodyPr vert="horz" wrap="square" lIns="0" tIns="0" rIns="0" bIns="0" rtlCol="0" anchor="b"/>
          <a:lstStyle/>
          <a:p>
            <a:pPr algn="r">
              <a:lnSpc>
                <a:spcPct val="150000"/>
              </a:lnSpc>
            </a:pPr>
            <a:r>
              <a:rPr kumimoji="1" lang="en-US" altLang="zh-CN" sz="1800">
                <a:ln w="12700">
                  <a:noFill/>
                </a:ln>
                <a:solidFill>
                  <a:srgbClr val="262626">
                    <a:alpha val="100000"/>
                  </a:srgbClr>
                </a:solidFill>
                <a:latin typeface="Source Han Sans CN Normal"/>
                <a:ea typeface="Source Han Sans CN Normal"/>
                <a:cs typeface="Source Han Sans CN Normal"/>
              </a:rPr>
              <a:t>01</a:t>
            </a:r>
            <a:endParaRPr kumimoji="1" lang="zh-CN" altLang="en-US"/>
          </a:p>
        </p:txBody>
      </p:sp>
      <p:sp>
        <p:nvSpPr>
          <p:cNvPr id="5" name="标题 1"/>
          <p:cNvSpPr txBox="1"/>
          <p:nvPr/>
        </p:nvSpPr>
        <p:spPr>
          <a:xfrm rot="0" flipH="0" flipV="0">
            <a:off x="7863987" y="2251295"/>
            <a:ext cx="3423626" cy="270107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对于企业而言，税收优惠政策能够直接减轻企业的税负，增加企业的现金流。企业可以将节省下来的资金投入到研发、生产、市场拓展等关键领域，从而增强自身的竞争力，实现可持续发展。</a:t>
            </a:r>
            <a:endParaRPr kumimoji="1" lang="zh-CN" altLang="en-US"/>
          </a:p>
        </p:txBody>
      </p:sp>
      <p:sp>
        <p:nvSpPr>
          <p:cNvPr id="6" name="标题 1"/>
          <p:cNvSpPr txBox="1"/>
          <p:nvPr/>
        </p:nvSpPr>
        <p:spPr>
          <a:xfrm rot="0" flipH="0" flipV="0">
            <a:off x="8084819" y="1748155"/>
            <a:ext cx="3202793" cy="426720"/>
          </a:xfrm>
          <a:prstGeom prst="rect">
            <a:avLst/>
          </a:prstGeom>
          <a:noFill/>
          <a:ln>
            <a:noFill/>
          </a:ln>
        </p:spPr>
        <p:txBody>
          <a:bodyPr vert="horz" wrap="square" lIns="0" tIns="0" rIns="0" bIns="0" rtlCol="0" anchor="b"/>
          <a:lstStyle/>
          <a:p>
            <a:pPr algn="l">
              <a:lnSpc>
                <a:spcPct val="150000"/>
              </a:lnSpc>
            </a:pPr>
            <a:r>
              <a:rPr kumimoji="1" lang="en-US" altLang="zh-CN" sz="1800">
                <a:ln w="12700">
                  <a:noFill/>
                </a:ln>
                <a:solidFill>
                  <a:srgbClr val="262626">
                    <a:alpha val="100000"/>
                  </a:srgbClr>
                </a:solidFill>
                <a:latin typeface="Source Han Sans CN Normal"/>
                <a:ea typeface="Source Han Sans CN Normal"/>
                <a:cs typeface="Source Han Sans CN Normal"/>
              </a:rPr>
              <a:t>02</a:t>
            </a:r>
            <a:endParaRPr kumimoji="1" lang="zh-CN" altLang="en-US"/>
          </a:p>
        </p:txBody>
      </p:sp>
      <p:sp>
        <p:nvSpPr>
          <p:cNvPr id="7" name="标题 1"/>
          <p:cNvSpPr txBox="1"/>
          <p:nvPr/>
        </p:nvSpPr>
        <p:spPr>
          <a:xfrm rot="0" flipH="0" flipV="0">
            <a:off x="5015880" y="2225769"/>
            <a:ext cx="2160240" cy="2160240"/>
          </a:xfrm>
          <a:prstGeom prst="ellipse">
            <a:avLst/>
          </a:pr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5139492" y="2349381"/>
            <a:ext cx="1913016" cy="1913016"/>
          </a:xfrm>
          <a:prstGeom prst="ellipse">
            <a:avLst/>
          </a:prstGeom>
          <a:solidFill>
            <a:schemeClr val="accent1">
              <a:alpha val="24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5283507" y="2493397"/>
            <a:ext cx="1624986" cy="162498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10" name="线条 1"/>
          <p:cNvCxnSpPr/>
          <p:nvPr/>
        </p:nvCxnSpPr>
        <p:spPr>
          <a:xfrm rot="18900000" flipH="0" flipV="1">
            <a:off x="6726913" y="2052320"/>
            <a:ext cx="600484" cy="411480"/>
          </a:xfrm>
          <a:prstGeom prst="line">
            <a:avLst/>
          </a:prstGeom>
          <a:noFill/>
          <a:ln w="12700" cap="sq">
            <a:solidFill>
              <a:schemeClr val="accent1"/>
            </a:solidFill>
            <a:miter/>
          </a:ln>
        </p:spPr>
      </p:cxnSp>
      <p:cxnSp>
        <p:nvCxnSpPr>
          <p:cNvPr id="11" name="线条 1"/>
          <p:cNvCxnSpPr/>
          <p:nvPr/>
        </p:nvCxnSpPr>
        <p:spPr>
          <a:xfrm rot="0" flipH="0" flipV="0">
            <a:off x="7246620" y="2049145"/>
            <a:ext cx="563880" cy="0"/>
          </a:xfrm>
          <a:prstGeom prst="line">
            <a:avLst/>
          </a:prstGeom>
          <a:noFill/>
          <a:ln w="12700" cap="sq">
            <a:solidFill>
              <a:schemeClr val="accent1"/>
            </a:solidFill>
            <a:miter/>
          </a:ln>
        </p:spPr>
      </p:cxnSp>
      <p:sp>
        <p:nvSpPr>
          <p:cNvPr id="12" name="标题 1"/>
          <p:cNvSpPr txBox="1"/>
          <p:nvPr/>
        </p:nvSpPr>
        <p:spPr>
          <a:xfrm rot="0" flipH="0" flipV="0">
            <a:off x="7795260" y="1995805"/>
            <a:ext cx="106680" cy="10668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13" name="线条 1"/>
          <p:cNvCxnSpPr/>
          <p:nvPr/>
        </p:nvCxnSpPr>
        <p:spPr>
          <a:xfrm rot="2520000" flipH="0" flipV="1">
            <a:off x="4811172" y="2349500"/>
            <a:ext cx="443082" cy="443550"/>
          </a:xfrm>
          <a:prstGeom prst="line">
            <a:avLst/>
          </a:prstGeom>
          <a:noFill/>
          <a:ln w="12700" cap="sq">
            <a:solidFill>
              <a:schemeClr val="accent1"/>
            </a:solidFill>
            <a:miter/>
          </a:ln>
        </p:spPr>
      </p:cxnSp>
      <p:cxnSp>
        <p:nvCxnSpPr>
          <p:cNvPr id="14" name="线条 1"/>
          <p:cNvCxnSpPr/>
          <p:nvPr/>
        </p:nvCxnSpPr>
        <p:spPr>
          <a:xfrm rot="0" flipH="0" flipV="0">
            <a:off x="4300220" y="2417445"/>
            <a:ext cx="563880" cy="0"/>
          </a:xfrm>
          <a:prstGeom prst="line">
            <a:avLst/>
          </a:prstGeom>
          <a:noFill/>
          <a:ln w="12700" cap="sq">
            <a:solidFill>
              <a:schemeClr val="accent1"/>
            </a:solidFill>
            <a:miter/>
          </a:ln>
        </p:spPr>
      </p:cxnSp>
      <p:sp>
        <p:nvSpPr>
          <p:cNvPr id="15" name="标题 1"/>
          <p:cNvSpPr txBox="1"/>
          <p:nvPr/>
        </p:nvSpPr>
        <p:spPr>
          <a:xfrm rot="0" flipH="0" flipV="0">
            <a:off x="4251960" y="2364105"/>
            <a:ext cx="106680" cy="10668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5812323" y="3048703"/>
            <a:ext cx="567354" cy="51437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7"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税收优惠政策的重要意义</a:t>
            </a:r>
            <a:endParaRPr kumimoji="1" lang="zh-CN" altLang="en-US"/>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主要增值税税收优惠政策解析</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02</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3312914" y="1715494"/>
            <a:ext cx="8220273" cy="3959922"/>
          </a:xfrm>
          <a:prstGeom prst="rect">
            <a:avLst/>
          </a:prstGeom>
          <a:gradFill>
            <a:gsLst>
              <a:gs pos="0">
                <a:schemeClr val="accent1">
                  <a:lumMod val="20000"/>
                  <a:lumOff val="80000"/>
                  <a:alpha val="20000"/>
                </a:schemeClr>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2016980" y="3658072"/>
            <a:ext cx="2496107" cy="2151819"/>
          </a:xfrm>
          <a:prstGeom prst="triangle">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0800000" flipH="0" flipV="1">
            <a:off x="3370847" y="3686288"/>
            <a:ext cx="2496107" cy="2151819"/>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0800000" flipH="0" flipV="1">
            <a:off x="660400" y="3686288"/>
            <a:ext cx="2496107" cy="2151819"/>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10800000" flipH="0" flipV="1">
            <a:off x="2016980" y="1391367"/>
            <a:ext cx="2496107" cy="2151819"/>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1">
            <a:off x="4004602" y="1975820"/>
            <a:ext cx="590258" cy="508844"/>
          </a:xfrm>
          <a:prstGeom prst="triangle">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1">
            <a:off x="4143324" y="2059848"/>
            <a:ext cx="312814" cy="269668"/>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767923" y="2458732"/>
            <a:ext cx="5432954" cy="1273760"/>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262626">
                    <a:alpha val="100000"/>
                  </a:srgbClr>
                </a:solidFill>
                <a:latin typeface="Source Han Sans CN Normal"/>
                <a:ea typeface="Source Han Sans CN Normal"/>
                <a:cs typeface="Source Han Sans CN Normal"/>
              </a:rPr>
              <a:t>农业生产者销售自产农产品免征增值税，这其中涵盖从事种植业、养殖业、林业、牧业、水产业的单位和个人生产的初级农产品。这一政策极大地减轻了农业生产者的负担，提高了他们的生产积极性，保障了农产品的稳定供应，促进了农业的发展。
农民专业合作社销售本社成员生产的农业产品，视同农业生产者销售自产农业产品免征增值税；向本社成员销售的农膜、种子、种苗、农药、农机，同样免征增值税。这些优惠政策有力地支持了农业生产，推动了农业的现代化和规模化发展。</a:t>
            </a:r>
            <a:endParaRPr kumimoji="1" lang="zh-CN" altLang="en-US"/>
          </a:p>
        </p:txBody>
      </p:sp>
      <p:sp>
        <p:nvSpPr>
          <p:cNvPr id="11" name="标题 1"/>
          <p:cNvSpPr txBox="1"/>
          <p:nvPr/>
        </p:nvSpPr>
        <p:spPr>
          <a:xfrm rot="0" flipH="0" flipV="0">
            <a:off x="4767923" y="1651740"/>
            <a:ext cx="5432954" cy="699426"/>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AA7126">
                    <a:alpha val="100000"/>
                  </a:srgbClr>
                </a:solidFill>
                <a:latin typeface="Source Han Sans CN Bold Bold"/>
                <a:ea typeface="Source Han Sans CN Bold Bold"/>
                <a:cs typeface="Source Han Sans CN Bold Bold"/>
              </a:rPr>
              <a:t>农业相关免税政策</a:t>
            </a:r>
            <a:endParaRPr kumimoji="1" lang="zh-CN" altLang="en-US"/>
          </a:p>
        </p:txBody>
      </p:sp>
      <p:sp>
        <p:nvSpPr>
          <p:cNvPr id="12" name="标题 1"/>
          <p:cNvSpPr txBox="1"/>
          <p:nvPr/>
        </p:nvSpPr>
        <p:spPr>
          <a:xfrm rot="0" flipH="0" flipV="1">
            <a:off x="5167050" y="4056572"/>
            <a:ext cx="590258" cy="508844"/>
          </a:xfrm>
          <a:prstGeom prst="triangl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1">
            <a:off x="5305772" y="4140600"/>
            <a:ext cx="312814" cy="269668"/>
          </a:xfrm>
          <a:prstGeom prst="triangle">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5930371" y="4539484"/>
            <a:ext cx="5432954" cy="1273760"/>
          </a:xfrm>
          <a:prstGeom prst="rect">
            <a:avLst/>
          </a:prstGeom>
          <a:noFill/>
          <a:ln>
            <a:noFill/>
          </a:ln>
        </p:spPr>
        <p:txBody>
          <a:bodyPr vert="horz" wrap="square" lIns="0" tIns="0" rIns="0" bIns="0" rtlCol="0" anchor="t"/>
          <a:lstStyle/>
          <a:p>
            <a:pPr algn="l">
              <a:lnSpc>
                <a:spcPct val="150000"/>
              </a:lnSpc>
            </a:pPr>
            <a:r>
              <a:rPr kumimoji="1" lang="en-US" altLang="zh-CN" sz="1100">
                <a:ln w="12700">
                  <a:noFill/>
                </a:ln>
                <a:solidFill>
                  <a:srgbClr val="262626">
                    <a:alpha val="100000"/>
                  </a:srgbClr>
                </a:solidFill>
                <a:latin typeface="Source Han Sans CN Normal"/>
                <a:ea typeface="Source Han Sans CN Normal"/>
                <a:cs typeface="Source Han Sans CN Normal"/>
              </a:rPr>
              <a:t>避孕药品和用具、古旧图书、外国政府和国际组织无偿援助的进口物资和设备、由残疾人的组织直接进口供残疾人专用的物品、销售的自己使用过的物品（指其他个人自己使用过的物品）等，均享受免征增值税的政策。这些政策在保障民生、促进文化交流、支持公益事业等方面发挥了重要作用。</a:t>
            </a:r>
            <a:endParaRPr kumimoji="1" lang="zh-CN" altLang="en-US"/>
          </a:p>
        </p:txBody>
      </p:sp>
      <p:sp>
        <p:nvSpPr>
          <p:cNvPr id="15" name="标题 1"/>
          <p:cNvSpPr txBox="1"/>
          <p:nvPr/>
        </p:nvSpPr>
        <p:spPr>
          <a:xfrm rot="0" flipH="0" flipV="0">
            <a:off x="5930371" y="3732492"/>
            <a:ext cx="5432954" cy="699426"/>
          </a:xfrm>
          <a:prstGeom prst="rect">
            <a:avLst/>
          </a:prstGeom>
          <a:noFill/>
          <a:ln>
            <a:noFill/>
          </a:ln>
        </p:spPr>
        <p:txBody>
          <a:bodyPr vert="horz" wrap="square" lIns="0" tIns="0" rIns="0" bIns="0" rtlCol="0" anchor="b"/>
          <a:lstStyle/>
          <a:p>
            <a:pPr algn="l">
              <a:lnSpc>
                <a:spcPct val="110000"/>
              </a:lnSpc>
            </a:pPr>
            <a:r>
              <a:rPr kumimoji="1" lang="en-US" altLang="zh-CN" sz="2000">
                <a:ln w="12700">
                  <a:noFill/>
                </a:ln>
                <a:solidFill>
                  <a:srgbClr val="80551D">
                    <a:alpha val="100000"/>
                  </a:srgbClr>
                </a:solidFill>
                <a:latin typeface="Source Han Sans CN Bold Bold"/>
                <a:ea typeface="Source Han Sans CN Bold Bold"/>
                <a:cs typeface="Source Han Sans CN Bold Bold"/>
              </a:rPr>
              <a:t>其他常见免税项目</a:t>
            </a:r>
            <a:endParaRPr kumimoji="1" lang="zh-CN" altLang="en-US"/>
          </a:p>
        </p:txBody>
      </p:sp>
      <p:sp>
        <p:nvSpPr>
          <p:cNvPr id="16" name="标题 1"/>
          <p:cNvSpPr txBox="1"/>
          <p:nvPr/>
        </p:nvSpPr>
        <p:spPr>
          <a:xfrm rot="10800000" flipH="0" flipV="1">
            <a:off x="1647544" y="1600738"/>
            <a:ext cx="738870" cy="636962"/>
          </a:xfrm>
          <a:prstGeom prst="triangle">
            <a:avLst/>
          </a:prstGeom>
          <a:gradFill>
            <a:gsLst>
              <a:gs pos="0">
                <a:schemeClr val="accent1"/>
              </a:gs>
              <a:gs pos="100000">
                <a:schemeClr val="accent1">
                  <a:lumMod val="20000"/>
                  <a:lumOff val="8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10800000" flipH="0" flipV="1">
            <a:off x="571643" y="2880839"/>
            <a:ext cx="1159770" cy="999806"/>
          </a:xfrm>
          <a:prstGeom prst="triangle">
            <a:avLst/>
          </a:prstGeom>
          <a:gradFill>
            <a:gsLst>
              <a:gs pos="0">
                <a:schemeClr val="accent1">
                  <a:lumMod val="75000"/>
                </a:schemeClr>
              </a:gs>
              <a:gs pos="100000">
                <a:schemeClr val="accent1">
                  <a:lumMod val="75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2988442" y="2464344"/>
            <a:ext cx="553182" cy="521384"/>
          </a:xfrm>
          <a:custGeom>
            <a:avLst/>
            <a:gdLst>
              <a:gd name="connsiteX0" fmla="*/ 565749 w 763907"/>
              <a:gd name="connsiteY0" fmla="*/ 529546 h 720000"/>
              <a:gd name="connsiteX1" fmla="*/ 585849 w 763907"/>
              <a:gd name="connsiteY1" fmla="*/ 537865 h 720000"/>
              <a:gd name="connsiteX2" fmla="*/ 698960 w 763907"/>
              <a:gd name="connsiteY2" fmla="*/ 650977 h 720000"/>
              <a:gd name="connsiteX3" fmla="*/ 698960 w 763907"/>
              <a:gd name="connsiteY3" fmla="*/ 691178 h 720000"/>
              <a:gd name="connsiteX4" fmla="*/ 678860 w 763907"/>
              <a:gd name="connsiteY4" fmla="*/ 699521 h 720000"/>
              <a:gd name="connsiteX5" fmla="*/ 658760 w 763907"/>
              <a:gd name="connsiteY5" fmla="*/ 691178 h 720000"/>
              <a:gd name="connsiteX6" fmla="*/ 545648 w 763907"/>
              <a:gd name="connsiteY6" fmla="*/ 578066 h 720000"/>
              <a:gd name="connsiteX7" fmla="*/ 545648 w 763907"/>
              <a:gd name="connsiteY7" fmla="*/ 537865 h 720000"/>
              <a:gd name="connsiteX8" fmla="*/ 565749 w 763907"/>
              <a:gd name="connsiteY8" fmla="*/ 529546 h 720000"/>
              <a:gd name="connsiteX9" fmla="*/ 565749 w 763907"/>
              <a:gd name="connsiteY9" fmla="*/ 359807 h 720000"/>
              <a:gd name="connsiteX10" fmla="*/ 735464 w 763907"/>
              <a:gd name="connsiteY10" fmla="*/ 359807 h 720000"/>
              <a:gd name="connsiteX11" fmla="*/ 763907 w 763907"/>
              <a:gd name="connsiteY11" fmla="*/ 388251 h 720000"/>
              <a:gd name="connsiteX12" fmla="*/ 735464 w 763907"/>
              <a:gd name="connsiteY12" fmla="*/ 416695 h 720000"/>
              <a:gd name="connsiteX13" fmla="*/ 565749 w 763907"/>
              <a:gd name="connsiteY13" fmla="*/ 416695 h 720000"/>
              <a:gd name="connsiteX14" fmla="*/ 537305 w 763907"/>
              <a:gd name="connsiteY14" fmla="*/ 388251 h 720000"/>
              <a:gd name="connsiteX15" fmla="*/ 565749 w 763907"/>
              <a:gd name="connsiteY15" fmla="*/ 359807 h 720000"/>
              <a:gd name="connsiteX16" fmla="*/ 678860 w 763907"/>
              <a:gd name="connsiteY16" fmla="*/ 77005 h 720000"/>
              <a:gd name="connsiteX17" fmla="*/ 698960 w 763907"/>
              <a:gd name="connsiteY17" fmla="*/ 85325 h 720000"/>
              <a:gd name="connsiteX18" fmla="*/ 698960 w 763907"/>
              <a:gd name="connsiteY18" fmla="*/ 125525 h 720000"/>
              <a:gd name="connsiteX19" fmla="*/ 585849 w 763907"/>
              <a:gd name="connsiteY19" fmla="*/ 238636 h 720000"/>
              <a:gd name="connsiteX20" fmla="*/ 565749 w 763907"/>
              <a:gd name="connsiteY20" fmla="*/ 246980 h 720000"/>
              <a:gd name="connsiteX21" fmla="*/ 545648 w 763907"/>
              <a:gd name="connsiteY21" fmla="*/ 238636 h 720000"/>
              <a:gd name="connsiteX22" fmla="*/ 545648 w 763907"/>
              <a:gd name="connsiteY22" fmla="*/ 198436 h 720000"/>
              <a:gd name="connsiteX23" fmla="*/ 658760 w 763907"/>
              <a:gd name="connsiteY23" fmla="*/ 85325 h 720000"/>
              <a:gd name="connsiteX24" fmla="*/ 678860 w 763907"/>
              <a:gd name="connsiteY24" fmla="*/ 77005 h 720000"/>
              <a:gd name="connsiteX25" fmla="*/ 362802 w 763907"/>
              <a:gd name="connsiteY25" fmla="*/ 5 h 720000"/>
              <a:gd name="connsiteX26" fmla="*/ 422012 w 763907"/>
              <a:gd name="connsiteY26" fmla="*/ 16490 h 720000"/>
              <a:gd name="connsiteX27" fmla="*/ 481080 w 763907"/>
              <a:gd name="connsiteY27" fmla="*/ 119457 h 720000"/>
              <a:gd name="connsiteX28" fmla="*/ 481080 w 763907"/>
              <a:gd name="connsiteY28" fmla="*/ 600631 h 720000"/>
              <a:gd name="connsiteX29" fmla="*/ 422012 w 763907"/>
              <a:gd name="connsiteY29" fmla="*/ 703598 h 720000"/>
              <a:gd name="connsiteX30" fmla="*/ 361806 w 763907"/>
              <a:gd name="connsiteY30" fmla="*/ 720000 h 720000"/>
              <a:gd name="connsiteX31" fmla="*/ 303306 w 763907"/>
              <a:gd name="connsiteY31" fmla="*/ 704546 h 720000"/>
              <a:gd name="connsiteX32" fmla="*/ 60870 w 763907"/>
              <a:gd name="connsiteY32" fmla="*/ 568300 h 720000"/>
              <a:gd name="connsiteX33" fmla="*/ 0 w 763907"/>
              <a:gd name="connsiteY33" fmla="*/ 464291 h 720000"/>
              <a:gd name="connsiteX34" fmla="*/ 0 w 763907"/>
              <a:gd name="connsiteY34" fmla="*/ 255702 h 720000"/>
              <a:gd name="connsiteX35" fmla="*/ 60870 w 763907"/>
              <a:gd name="connsiteY35" fmla="*/ 151693 h 720000"/>
              <a:gd name="connsiteX36" fmla="*/ 303306 w 763907"/>
              <a:gd name="connsiteY36" fmla="*/ 15447 h 720000"/>
              <a:gd name="connsiteX37" fmla="*/ 362802 w 763907"/>
              <a:gd name="connsiteY37" fmla="*/ 5 h 720000"/>
            </a:gdLst>
            <a:rect l="l" t="t" r="r" b="b"/>
            <a:pathLst>
              <a:path w="763907" h="720000">
                <a:moveTo>
                  <a:pt x="565749" y="529546"/>
                </a:moveTo>
                <a:cubicBezTo>
                  <a:pt x="573025" y="529546"/>
                  <a:pt x="580302" y="532319"/>
                  <a:pt x="585849" y="537865"/>
                </a:cubicBezTo>
                <a:lnTo>
                  <a:pt x="698960" y="650977"/>
                </a:lnTo>
                <a:cubicBezTo>
                  <a:pt x="710054" y="662070"/>
                  <a:pt x="710054" y="680084"/>
                  <a:pt x="698960" y="691178"/>
                </a:cubicBezTo>
                <a:cubicBezTo>
                  <a:pt x="693461" y="696677"/>
                  <a:pt x="686161" y="699521"/>
                  <a:pt x="678860" y="699521"/>
                </a:cubicBezTo>
                <a:cubicBezTo>
                  <a:pt x="671560" y="699521"/>
                  <a:pt x="664259" y="696771"/>
                  <a:pt x="658760" y="691178"/>
                </a:cubicBezTo>
                <a:lnTo>
                  <a:pt x="545648" y="578066"/>
                </a:lnTo>
                <a:cubicBezTo>
                  <a:pt x="534555" y="566973"/>
                  <a:pt x="534555" y="548959"/>
                  <a:pt x="545648" y="537865"/>
                </a:cubicBezTo>
                <a:cubicBezTo>
                  <a:pt x="551195" y="532319"/>
                  <a:pt x="558471" y="529546"/>
                  <a:pt x="565749" y="529546"/>
                </a:cubicBezTo>
                <a:close/>
                <a:moveTo>
                  <a:pt x="565749" y="359807"/>
                </a:moveTo>
                <a:lnTo>
                  <a:pt x="735464" y="359807"/>
                </a:lnTo>
                <a:cubicBezTo>
                  <a:pt x="751202" y="359807"/>
                  <a:pt x="763907" y="372512"/>
                  <a:pt x="763907" y="388251"/>
                </a:cubicBezTo>
                <a:cubicBezTo>
                  <a:pt x="763907" y="403990"/>
                  <a:pt x="751107" y="416695"/>
                  <a:pt x="735464" y="416695"/>
                </a:cubicBezTo>
                <a:lnTo>
                  <a:pt x="565749" y="416695"/>
                </a:lnTo>
                <a:cubicBezTo>
                  <a:pt x="550010" y="416695"/>
                  <a:pt x="537305" y="403990"/>
                  <a:pt x="537305" y="388251"/>
                </a:cubicBezTo>
                <a:cubicBezTo>
                  <a:pt x="537305" y="372512"/>
                  <a:pt x="550010" y="359807"/>
                  <a:pt x="565749" y="359807"/>
                </a:cubicBezTo>
                <a:close/>
                <a:moveTo>
                  <a:pt x="678860" y="77005"/>
                </a:moveTo>
                <a:cubicBezTo>
                  <a:pt x="686137" y="77005"/>
                  <a:pt x="693414" y="79778"/>
                  <a:pt x="698960" y="85325"/>
                </a:cubicBezTo>
                <a:cubicBezTo>
                  <a:pt x="710054" y="96418"/>
                  <a:pt x="710054" y="114432"/>
                  <a:pt x="698960" y="125525"/>
                </a:cubicBezTo>
                <a:lnTo>
                  <a:pt x="585849" y="238636"/>
                </a:lnTo>
                <a:cubicBezTo>
                  <a:pt x="580350" y="244231"/>
                  <a:pt x="573049" y="246980"/>
                  <a:pt x="565749" y="246980"/>
                </a:cubicBezTo>
                <a:cubicBezTo>
                  <a:pt x="558448" y="246980"/>
                  <a:pt x="551147" y="244231"/>
                  <a:pt x="545648" y="238636"/>
                </a:cubicBezTo>
                <a:cubicBezTo>
                  <a:pt x="534555" y="227543"/>
                  <a:pt x="534555" y="209529"/>
                  <a:pt x="545648" y="198436"/>
                </a:cubicBezTo>
                <a:lnTo>
                  <a:pt x="658760" y="85325"/>
                </a:lnTo>
                <a:cubicBezTo>
                  <a:pt x="664306" y="79778"/>
                  <a:pt x="671583" y="77005"/>
                  <a:pt x="678860" y="77005"/>
                </a:cubicBezTo>
                <a:close/>
                <a:moveTo>
                  <a:pt x="362802" y="5"/>
                </a:moveTo>
                <a:cubicBezTo>
                  <a:pt x="383186" y="183"/>
                  <a:pt x="403524" y="5682"/>
                  <a:pt x="422012" y="16490"/>
                </a:cubicBezTo>
                <a:cubicBezTo>
                  <a:pt x="458989" y="38108"/>
                  <a:pt x="481080" y="76601"/>
                  <a:pt x="481080" y="119457"/>
                </a:cubicBezTo>
                <a:lnTo>
                  <a:pt x="481080" y="600631"/>
                </a:lnTo>
                <a:cubicBezTo>
                  <a:pt x="481080" y="643486"/>
                  <a:pt x="458989" y="681980"/>
                  <a:pt x="422012" y="703598"/>
                </a:cubicBezTo>
                <a:cubicBezTo>
                  <a:pt x="403240" y="714501"/>
                  <a:pt x="382475" y="720000"/>
                  <a:pt x="361806" y="720000"/>
                </a:cubicBezTo>
                <a:cubicBezTo>
                  <a:pt x="341706" y="720000"/>
                  <a:pt x="321700" y="714881"/>
                  <a:pt x="303306" y="704546"/>
                </a:cubicBezTo>
                <a:lnTo>
                  <a:pt x="60870" y="568300"/>
                </a:lnTo>
                <a:cubicBezTo>
                  <a:pt x="23324" y="547157"/>
                  <a:pt x="0" y="507336"/>
                  <a:pt x="0" y="464291"/>
                </a:cubicBezTo>
                <a:lnTo>
                  <a:pt x="0" y="255702"/>
                </a:lnTo>
                <a:cubicBezTo>
                  <a:pt x="0" y="212657"/>
                  <a:pt x="23324" y="172742"/>
                  <a:pt x="60870" y="151693"/>
                </a:cubicBezTo>
                <a:lnTo>
                  <a:pt x="303306" y="15447"/>
                </a:lnTo>
                <a:cubicBezTo>
                  <a:pt x="321984" y="4970"/>
                  <a:pt x="342417" y="-173"/>
                  <a:pt x="362802" y="5"/>
                </a:cubicBezTo>
                <a:close/>
              </a:path>
            </a:pathLst>
          </a:custGeom>
          <a:solidFill>
            <a:schemeClr val="bg1"/>
          </a:solidFill>
          <a:ln w="1860" cap="flat">
            <a:solidFill>
              <a:schemeClr val="accent1">
                <a:lumMod val="20000"/>
                <a:lumOff val="80000"/>
              </a:schemeClr>
            </a:solidFill>
            <a:miter/>
          </a:ln>
          <a:effectLst>
            <a:outerShdw dist="38100" blurRad="50800" dir="2700000" sx="100000" sy="100000" kx="0" ky="0" algn="tl" rotWithShape="0">
              <a:schemeClr val="accent1">
                <a:lumMod val="75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19" name="标题 1"/>
          <p:cNvSpPr txBox="1"/>
          <p:nvPr/>
        </p:nvSpPr>
        <p:spPr>
          <a:xfrm rot="0" flipH="0" flipV="0">
            <a:off x="3025916" y="4227471"/>
            <a:ext cx="506440" cy="506510"/>
          </a:xfrm>
          <a:custGeom>
            <a:avLst/>
            <a:gdLst>
              <a:gd name="connsiteX0" fmla="*/ 579031 w 719895"/>
              <a:gd name="connsiteY0" fmla="*/ 554022 h 720000"/>
              <a:gd name="connsiteX1" fmla="*/ 596778 w 719895"/>
              <a:gd name="connsiteY1" fmla="*/ 561368 h 720000"/>
              <a:gd name="connsiteX2" fmla="*/ 712550 w 719895"/>
              <a:gd name="connsiteY2" fmla="*/ 677140 h 720000"/>
              <a:gd name="connsiteX3" fmla="*/ 712550 w 719895"/>
              <a:gd name="connsiteY3" fmla="*/ 712634 h 720000"/>
              <a:gd name="connsiteX4" fmla="*/ 694887 w 719895"/>
              <a:gd name="connsiteY4" fmla="*/ 720000 h 720000"/>
              <a:gd name="connsiteX5" fmla="*/ 677140 w 719895"/>
              <a:gd name="connsiteY5" fmla="*/ 712634 h 720000"/>
              <a:gd name="connsiteX6" fmla="*/ 561284 w 719895"/>
              <a:gd name="connsiteY6" fmla="*/ 596861 h 720000"/>
              <a:gd name="connsiteX7" fmla="*/ 561284 w 719895"/>
              <a:gd name="connsiteY7" fmla="*/ 561368 h 720000"/>
              <a:gd name="connsiteX8" fmla="*/ 579031 w 719895"/>
              <a:gd name="connsiteY8" fmla="*/ 554022 h 720000"/>
              <a:gd name="connsiteX9" fmla="*/ 301109 w 719895"/>
              <a:gd name="connsiteY9" fmla="*/ 0 h 720000"/>
              <a:gd name="connsiteX10" fmla="*/ 602219 w 719895"/>
              <a:gd name="connsiteY10" fmla="*/ 301109 h 720000"/>
              <a:gd name="connsiteX11" fmla="*/ 301109 w 719895"/>
              <a:gd name="connsiteY11" fmla="*/ 602219 h 720000"/>
              <a:gd name="connsiteX12" fmla="*/ 0 w 719895"/>
              <a:gd name="connsiteY12" fmla="*/ 301109 h 720000"/>
              <a:gd name="connsiteX13" fmla="*/ 301109 w 719895"/>
              <a:gd name="connsiteY13" fmla="*/ 0 h 720000"/>
            </a:gdLst>
            <a:rect l="l" t="t" r="r" b="b"/>
            <a:pathLst>
              <a:path w="719895" h="720000">
                <a:moveTo>
                  <a:pt x="579031" y="554022"/>
                </a:moveTo>
                <a:cubicBezTo>
                  <a:pt x="585456" y="554022"/>
                  <a:pt x="591880" y="556471"/>
                  <a:pt x="596778" y="561368"/>
                </a:cubicBezTo>
                <a:lnTo>
                  <a:pt x="712550" y="677140"/>
                </a:lnTo>
                <a:cubicBezTo>
                  <a:pt x="722344" y="686935"/>
                  <a:pt x="722344" y="702840"/>
                  <a:pt x="712550" y="712634"/>
                </a:cubicBezTo>
                <a:cubicBezTo>
                  <a:pt x="707778" y="717573"/>
                  <a:pt x="701333" y="720000"/>
                  <a:pt x="694887" y="720000"/>
                </a:cubicBezTo>
                <a:cubicBezTo>
                  <a:pt x="688441" y="720000"/>
                  <a:pt x="681995" y="717573"/>
                  <a:pt x="677140" y="712634"/>
                </a:cubicBezTo>
                <a:lnTo>
                  <a:pt x="561284" y="596861"/>
                </a:lnTo>
                <a:cubicBezTo>
                  <a:pt x="551490" y="587067"/>
                  <a:pt x="551490" y="571162"/>
                  <a:pt x="561284" y="561368"/>
                </a:cubicBezTo>
                <a:cubicBezTo>
                  <a:pt x="566181" y="556471"/>
                  <a:pt x="572606" y="554022"/>
                  <a:pt x="579031" y="554022"/>
                </a:cubicBezTo>
                <a:close/>
                <a:moveTo>
                  <a:pt x="301109" y="0"/>
                </a:moveTo>
                <a:cubicBezTo>
                  <a:pt x="467443" y="0"/>
                  <a:pt x="602219" y="134859"/>
                  <a:pt x="602219" y="301109"/>
                </a:cubicBezTo>
                <a:cubicBezTo>
                  <a:pt x="602219" y="467443"/>
                  <a:pt x="467443" y="602219"/>
                  <a:pt x="301109" y="602219"/>
                </a:cubicBezTo>
                <a:cubicBezTo>
                  <a:pt x="134775" y="602219"/>
                  <a:pt x="0" y="467443"/>
                  <a:pt x="0" y="301109"/>
                </a:cubicBezTo>
                <a:cubicBezTo>
                  <a:pt x="0" y="134775"/>
                  <a:pt x="134775" y="0"/>
                  <a:pt x="301109" y="0"/>
                </a:cubicBezTo>
                <a:close/>
              </a:path>
            </a:pathLst>
          </a:custGeom>
          <a:solidFill>
            <a:schemeClr val="bg1"/>
          </a:solidFill>
          <a:ln w="1860" cap="flat">
            <a:solidFill>
              <a:schemeClr val="accent1">
                <a:lumMod val="20000"/>
                <a:lumOff val="80000"/>
              </a:schemeClr>
            </a:solidFill>
            <a:miter/>
          </a:ln>
          <a:effectLst>
            <a:outerShdw dist="38100" blurRad="50800" dir="2700000" sx="100000" sy="100000" kx="0" ky="0" algn="tl" rotWithShape="0">
              <a:schemeClr val="accent3">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20" name="标题 1"/>
          <p:cNvSpPr txBox="1"/>
          <p:nvPr/>
        </p:nvSpPr>
        <p:spPr>
          <a:xfrm rot="0" flipH="0" flipV="0">
            <a:off x="1593632" y="4792363"/>
            <a:ext cx="561052" cy="508654"/>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bg1"/>
          </a:solidFill>
          <a:ln w="1860" cap="flat">
            <a:solidFill>
              <a:schemeClr val="accent1">
                <a:lumMod val="20000"/>
                <a:lumOff val="80000"/>
              </a:schemeClr>
            </a:solidFill>
            <a:miter/>
          </a:ln>
          <a:effectLst>
            <a:outerShdw dist="38100" blurRad="50800" dir="2700000" sx="100000" sy="100000" kx="0" ky="0" algn="tl" rotWithShape="0">
              <a:schemeClr val="accent1">
                <a:lumMod val="75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0" flipH="0" flipV="0">
            <a:off x="4395222" y="4814102"/>
            <a:ext cx="447356" cy="465176"/>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bg1"/>
          </a:solidFill>
          <a:ln w="1860" cap="flat">
            <a:solidFill>
              <a:schemeClr val="accent1">
                <a:lumMod val="20000"/>
                <a:lumOff val="80000"/>
              </a:schemeClr>
            </a:solidFill>
            <a:miter/>
          </a:ln>
          <a:effectLst>
            <a:outerShdw dist="38100" blurRad="50800" dir="2700000" sx="100000" sy="100000" kx="0" ky="0" algn="tl" rotWithShape="0">
              <a:schemeClr val="accent1">
                <a:lumMod val="75000"/>
                <a:alpha val="40000"/>
              </a:schemeClr>
            </a:outerShdw>
          </a:effectLst>
        </p:spPr>
        <p:txBody>
          <a:bodyPr vert="horz" wrap="square" lIns="91440" tIns="45720" rIns="91440" bIns="45720" rtlCol="0" anchor="ctr"/>
          <a:lstStyle/>
          <a:p>
            <a:pPr algn="l">
              <a:lnSpc>
                <a:spcPct val="110000"/>
              </a:lnSpc>
            </a:pPr>
            <a:endParaRPr kumimoji="1" lang="zh-CN" altLang="en-US"/>
          </a:p>
        </p:txBody>
      </p:sp>
      <p:sp>
        <p:nvSpPr>
          <p:cNvPr id="22"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5"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免税政策</a:t>
            </a:r>
            <a:endParaRPr kumimoji="1" lang="zh-CN" altLang="en-US"/>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62739" y="1791589"/>
            <a:ext cx="3528262" cy="3528262"/>
          </a:xfrm>
          <a:prstGeom prst="ellipse">
            <a:avLst/>
          </a:prstGeom>
          <a:solidFill>
            <a:schemeClr val="accent1">
              <a:lumMod val="40000"/>
              <a:lumOff val="60000"/>
              <a:alpha val="39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802891" y="1931741"/>
            <a:ext cx="3247959" cy="3247959"/>
          </a:xfrm>
          <a:prstGeom prst="ellipse">
            <a:avLst/>
          </a:prstGeom>
          <a:solidFill>
            <a:schemeClr val="accent1">
              <a:lumMod val="40000"/>
              <a:lumOff val="6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224643" flipH="0" flipV="0">
            <a:off x="35773" y="5271698"/>
            <a:ext cx="12182053" cy="1985111"/>
          </a:xfrm>
          <a:custGeom>
            <a:avLst/>
            <a:gdLst>
              <a:gd name="connsiteX0" fmla="*/ 12104247 w 12182053"/>
              <a:gd name="connsiteY0" fmla="*/ 0 h 1985111"/>
              <a:gd name="connsiteX1" fmla="*/ 12182053 w 12182053"/>
              <a:gd name="connsiteY1" fmla="*/ 1188979 h 1985111"/>
              <a:gd name="connsiteX2" fmla="*/ 16075 w 12182053"/>
              <a:gd name="connsiteY2" fmla="*/ 1985111 h 1985111"/>
              <a:gd name="connsiteX3" fmla="*/ 0 w 12182053"/>
              <a:gd name="connsiteY3" fmla="*/ 1739463 h 1985111"/>
              <a:gd name="connsiteX4" fmla="*/ 473337 w 12182053"/>
              <a:gd name="connsiteY4" fmla="*/ 1748925 h 1985111"/>
              <a:gd name="connsiteX5" fmla="*/ 5558152 w 12182053"/>
              <a:gd name="connsiteY5" fmla="*/ 1451694 h 1985111"/>
              <a:gd name="connsiteX6" fmla="*/ 11800768 w 12182053"/>
              <a:gd name="connsiteY6" fmla="*/ 107701 h 1985111"/>
            </a:gdLst>
            <a:rect l="l" t="t" r="r" b="b"/>
            <a:pathLst>
              <a:path w="12182053" h="1985111">
                <a:moveTo>
                  <a:pt x="12104247" y="0"/>
                </a:moveTo>
                <a:lnTo>
                  <a:pt x="12182053" y="1188979"/>
                </a:lnTo>
                <a:lnTo>
                  <a:pt x="16075" y="1985111"/>
                </a:lnTo>
                <a:lnTo>
                  <a:pt x="0" y="1739463"/>
                </a:lnTo>
                <a:lnTo>
                  <a:pt x="473337" y="1748925"/>
                </a:lnTo>
                <a:cubicBezTo>
                  <a:pt x="2040420" y="1764159"/>
                  <a:pt x="3772514" y="1669512"/>
                  <a:pt x="5558152" y="1451694"/>
                </a:cubicBezTo>
                <a:cubicBezTo>
                  <a:pt x="7993111" y="1154669"/>
                  <a:pt x="10149438" y="674739"/>
                  <a:pt x="11800768" y="107701"/>
                </a:cubicBezTo>
                <a:close/>
              </a:path>
            </a:pathLst>
          </a:custGeom>
          <a:solidFill>
            <a:schemeClr val="accent1"/>
          </a:solidFill>
          <a:ln w="12700" cap="sq">
            <a:noFill/>
            <a:miter/>
          </a:ln>
          <a:effectLst>
            <a:outerShdw dist="25400" blurRad="152400" dir="13500000" sx="100000" sy="100000" kx="0" ky="0" algn="br" rotWithShape="0">
              <a:schemeClr val="accent1">
                <a:lumMod val="75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03873" y="2090453"/>
            <a:ext cx="2845993" cy="2845993"/>
          </a:xfrm>
          <a:prstGeom prst="ellipse">
            <a:avLst/>
          </a:prstGeom>
          <a:solidFill>
            <a:schemeClr val="accent1"/>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5103214" y="1163706"/>
            <a:ext cx="6426047" cy="2341183"/>
          </a:xfrm>
          <a:prstGeom prst="roundRect">
            <a:avLst>
              <a:gd name="adj" fmla="val 6911"/>
            </a:avLst>
          </a:prstGeom>
          <a:solidFill>
            <a:schemeClr val="bg1"/>
          </a:solidFill>
          <a:ln w="12700" cap="sq">
            <a:gradFill>
              <a:gsLst>
                <a:gs pos="0">
                  <a:schemeClr val="accent1">
                    <a:lumMod val="5000"/>
                    <a:lumOff val="95000"/>
                    <a:alpha val="100000"/>
                  </a:schemeClr>
                </a:gs>
                <a:gs pos="66000">
                  <a:schemeClr val="accent1">
                    <a:lumMod val="40000"/>
                    <a:lumOff val="60000"/>
                    <a:alpha val="40000"/>
                  </a:schemeClr>
                </a:gs>
                <a:gs pos="100000">
                  <a:schemeClr val="accent1">
                    <a:lumMod val="60000"/>
                    <a:lumOff val="40000"/>
                    <a:alpha val="100000"/>
                  </a:schemeClr>
                </a:gs>
              </a:gsLst>
              <a:lin ang="2700000" scaled="0"/>
            </a:gradFill>
            <a:miter/>
          </a:ln>
          <a:effectLst>
            <a:outerShdw dist="0" blurRad="241300" dir="0" sx="100000" sy="100000" kx="0" ky="0" algn="ctr" rotWithShape="0">
              <a:schemeClr val="accent1">
                <a:lumMod val="75000"/>
                <a:alpha val="24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5386808" y="1618996"/>
            <a:ext cx="5898497" cy="1657604"/>
          </a:xfrm>
          <a:prstGeom prst="rect">
            <a:avLst/>
          </a:prstGeom>
          <a:noFill/>
          <a:ln>
            <a:noFill/>
          </a:ln>
        </p:spPr>
        <p:txBody>
          <a:bodyPr vert="horz" wrap="square" lIns="0" tIns="0" rIns="0" bIns="0" rtlCol="0" anchor="t"/>
          <a:lstStyle/>
          <a:p>
            <a:pPr algn="l">
              <a:lnSpc>
                <a:spcPct val="150000"/>
              </a:lnSpc>
            </a:pPr>
            <a:r>
              <a:rPr kumimoji="1" lang="en-US" altLang="zh-CN" sz="1200">
                <a:ln w="12700">
                  <a:noFill/>
                </a:ln>
                <a:solidFill>
                  <a:srgbClr val="262626">
                    <a:alpha val="100000"/>
                  </a:srgbClr>
                </a:solidFill>
                <a:latin typeface="Source Han Sans CN Normal"/>
                <a:ea typeface="Source Han Sans CN Normal"/>
                <a:cs typeface="Source Han Sans CN Normal"/>
              </a:rPr>
              <a:t>根据相关政策，自2023年1月1日至2027年12月31日，增值税小规模纳税人适用3%征收率的应税销售收入，减按1%征收率征收增值税；适用3%预征率的预缴增值税项目，减按1%预征率预缴增值税。这一政策大大降低了小规模纳税人的税负，增强了他们的市场活力和竞争力。
以某小规模纳税人企业为例，季度销售额为50万元（不含税），原本应按3%缴纳增值税1.5万元，享受优惠后按1%缴纳，只需缴纳0.5万元，节省了1万元税款，有效减轻了企业的资金压力。</a:t>
            </a:r>
            <a:endParaRPr kumimoji="1" lang="zh-CN" altLang="en-US"/>
          </a:p>
        </p:txBody>
      </p:sp>
      <p:sp>
        <p:nvSpPr>
          <p:cNvPr id="9" name="标题 1"/>
          <p:cNvSpPr txBox="1"/>
          <p:nvPr/>
        </p:nvSpPr>
        <p:spPr>
          <a:xfrm rot="0" flipH="0" flipV="0">
            <a:off x="5386808" y="1323098"/>
            <a:ext cx="5384499" cy="295898"/>
          </a:xfrm>
          <a:prstGeom prst="rect">
            <a:avLst/>
          </a:prstGeom>
          <a:noFill/>
          <a:ln>
            <a:noFill/>
          </a:ln>
        </p:spPr>
        <p:txBody>
          <a:bodyPr vert="horz" wrap="square" lIns="0" tIns="0" rIns="0" bIns="0" rtlCol="0" anchor="ctr"/>
          <a:lstStyle/>
          <a:p>
            <a:pPr algn="l">
              <a:lnSpc>
                <a:spcPct val="130000"/>
              </a:lnSpc>
            </a:pPr>
            <a:r>
              <a:rPr kumimoji="1" lang="en-US" altLang="zh-CN" sz="1700">
                <a:ln w="12700">
                  <a:noFill/>
                </a:ln>
                <a:solidFill>
                  <a:srgbClr val="AA7126">
                    <a:alpha val="100000"/>
                  </a:srgbClr>
                </a:solidFill>
                <a:latin typeface="Source Han Sans CN Bold Bold"/>
                <a:ea typeface="Source Han Sans CN Bold Bold"/>
                <a:cs typeface="Source Han Sans CN Bold Bold"/>
              </a:rPr>
              <a:t>小规模纳税人减税政策</a:t>
            </a:r>
            <a:endParaRPr kumimoji="1" lang="zh-CN" altLang="en-US"/>
          </a:p>
        </p:txBody>
      </p:sp>
      <p:sp>
        <p:nvSpPr>
          <p:cNvPr id="10" name="标题 1"/>
          <p:cNvSpPr txBox="1"/>
          <p:nvPr/>
        </p:nvSpPr>
        <p:spPr>
          <a:xfrm rot="0" flipH="0" flipV="0">
            <a:off x="10832427" y="1348844"/>
            <a:ext cx="174945" cy="174945"/>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0950459" y="1348844"/>
            <a:ext cx="174945" cy="174945"/>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11068491" y="1348844"/>
            <a:ext cx="174945" cy="174945"/>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4209571" y="1581149"/>
            <a:ext cx="891411" cy="3949143"/>
          </a:xfrm>
          <a:prstGeom prst="leftBrace">
            <a:avLst>
              <a:gd name="adj1" fmla="val 81149"/>
              <a:gd name="adj2" fmla="val 50000"/>
            </a:avLst>
          </a:prstGeom>
          <a:noFill/>
          <a:ln w="127000" cap="sq">
            <a:gradFill>
              <a:gsLst>
                <a:gs pos="0">
                  <a:schemeClr val="accent1">
                    <a:lumMod val="5000"/>
                    <a:lumOff val="95000"/>
                    <a:alpha val="0"/>
                  </a:schemeClr>
                </a:gs>
                <a:gs pos="62000">
                  <a:schemeClr val="accent1">
                    <a:lumMod val="45000"/>
                    <a:lumOff val="55000"/>
                    <a:alpha val="100000"/>
                  </a:schemeClr>
                </a:gs>
                <a:gs pos="100000">
                  <a:schemeClr val="accent1">
                    <a:lumMod val="30000"/>
                    <a:lumOff val="70000"/>
                    <a:alpha val="100000"/>
                  </a:schemeClr>
                </a:gs>
              </a:gsLst>
              <a:lin ang="10800000" scaled="0"/>
            </a:grad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5103214" y="3735767"/>
            <a:ext cx="6426047" cy="2341183"/>
          </a:xfrm>
          <a:prstGeom prst="roundRect">
            <a:avLst>
              <a:gd name="adj" fmla="val 6911"/>
            </a:avLst>
          </a:prstGeom>
          <a:solidFill>
            <a:schemeClr val="bg1"/>
          </a:solidFill>
          <a:ln w="12700" cap="sq">
            <a:gradFill>
              <a:gsLst>
                <a:gs pos="0">
                  <a:schemeClr val="accent1">
                    <a:lumMod val="5000"/>
                    <a:lumOff val="95000"/>
                    <a:alpha val="100000"/>
                  </a:schemeClr>
                </a:gs>
                <a:gs pos="66000">
                  <a:schemeClr val="accent1">
                    <a:lumMod val="40000"/>
                    <a:lumOff val="60000"/>
                    <a:alpha val="40000"/>
                  </a:schemeClr>
                </a:gs>
                <a:gs pos="100000">
                  <a:schemeClr val="accent1">
                    <a:lumMod val="60000"/>
                    <a:lumOff val="40000"/>
                    <a:alpha val="100000"/>
                  </a:schemeClr>
                </a:gs>
              </a:gsLst>
              <a:lin ang="2700000" scaled="0"/>
            </a:gradFill>
            <a:miter/>
          </a:ln>
          <a:effectLst>
            <a:outerShdw dist="0" blurRad="241300" dir="0" sx="100000" sy="100000" kx="0" ky="0" algn="ctr" rotWithShape="0">
              <a:schemeClr val="accent1">
                <a:lumMod val="75000"/>
                <a:alpha val="24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5386808" y="4191057"/>
            <a:ext cx="5898497" cy="1657604"/>
          </a:xfrm>
          <a:prstGeom prst="rect">
            <a:avLst/>
          </a:prstGeom>
          <a:noFill/>
          <a:ln>
            <a:noFill/>
          </a:ln>
        </p:spPr>
        <p:txBody>
          <a:bodyPr vert="horz" wrap="square" lIns="0" tIns="0" rIns="0" bIns="0" rtlCol="0" anchor="t"/>
          <a:lstStyle/>
          <a:p>
            <a:pPr algn="l">
              <a:lnSpc>
                <a:spcPct val="150000"/>
              </a:lnSpc>
            </a:pPr>
            <a:r>
              <a:rPr kumimoji="1" lang="en-US" altLang="zh-CN" sz="1200">
                <a:ln w="12700">
                  <a:noFill/>
                </a:ln>
                <a:solidFill>
                  <a:srgbClr val="262626">
                    <a:alpha val="100000"/>
                  </a:srgbClr>
                </a:solidFill>
                <a:latin typeface="Source Han Sans CN Normal"/>
                <a:ea typeface="Source Han Sans CN Normal"/>
                <a:cs typeface="Source Han Sans CN Normal"/>
              </a:rPr>
              <a:t>对一些特定行业，如资源综合利用、节能环保等，在符合相关技术标准和环保要求的情况下，可享受增值税减税优惠。这些政策鼓励企业加大在资源综合利用和节能环保方面的投入，推动了行业的绿色发展和可持续发展。</a:t>
            </a:r>
            <a:endParaRPr kumimoji="1" lang="zh-CN" altLang="en-US"/>
          </a:p>
        </p:txBody>
      </p:sp>
      <p:sp>
        <p:nvSpPr>
          <p:cNvPr id="16" name="标题 1"/>
          <p:cNvSpPr txBox="1"/>
          <p:nvPr/>
        </p:nvSpPr>
        <p:spPr>
          <a:xfrm rot="0" flipH="0" flipV="0">
            <a:off x="5386808" y="3895159"/>
            <a:ext cx="5384499" cy="295898"/>
          </a:xfrm>
          <a:prstGeom prst="rect">
            <a:avLst/>
          </a:prstGeom>
          <a:noFill/>
          <a:ln>
            <a:noFill/>
          </a:ln>
        </p:spPr>
        <p:txBody>
          <a:bodyPr vert="horz" wrap="square" lIns="0" tIns="0" rIns="0" bIns="0" rtlCol="0" anchor="ctr"/>
          <a:lstStyle/>
          <a:p>
            <a:pPr algn="l">
              <a:lnSpc>
                <a:spcPct val="130000"/>
              </a:lnSpc>
            </a:pPr>
            <a:r>
              <a:rPr kumimoji="1" lang="en-US" altLang="zh-CN" sz="1700">
                <a:ln w="12700">
                  <a:noFill/>
                </a:ln>
                <a:solidFill>
                  <a:srgbClr val="AA7126">
                    <a:alpha val="100000"/>
                  </a:srgbClr>
                </a:solidFill>
                <a:latin typeface="Source Han Sans CN Bold Bold"/>
                <a:ea typeface="Source Han Sans CN Bold Bold"/>
                <a:cs typeface="Source Han Sans CN Bold Bold"/>
              </a:rPr>
              <a:t>特定行业减税政策</a:t>
            </a:r>
            <a:endParaRPr kumimoji="1" lang="zh-CN" altLang="en-US"/>
          </a:p>
        </p:txBody>
      </p:sp>
      <p:sp>
        <p:nvSpPr>
          <p:cNvPr id="17" name="标题 1"/>
          <p:cNvSpPr txBox="1"/>
          <p:nvPr/>
        </p:nvSpPr>
        <p:spPr>
          <a:xfrm rot="0" flipH="0" flipV="0">
            <a:off x="10832427" y="3920905"/>
            <a:ext cx="174945" cy="174945"/>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0950459" y="3920905"/>
            <a:ext cx="174945" cy="174945"/>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11068491" y="3920905"/>
            <a:ext cx="174945" cy="174945"/>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1707777" y="3258754"/>
            <a:ext cx="1140662" cy="855666"/>
          </a:xfrm>
          <a:custGeom>
            <a:avLst/>
            <a:gdLst>
              <a:gd name="connsiteX0" fmla="*/ 489617 w 489714"/>
              <a:gd name="connsiteY0" fmla="*/ 105533 h 367358"/>
              <a:gd name="connsiteX1" fmla="*/ 468784 w 489714"/>
              <a:gd name="connsiteY1" fmla="*/ 76386 h 367358"/>
              <a:gd name="connsiteX2" fmla="*/ 457145 w 489714"/>
              <a:gd name="connsiteY2" fmla="*/ 74626 h 367358"/>
              <a:gd name="connsiteX3" fmla="*/ 316500 w 489714"/>
              <a:gd name="connsiteY3" fmla="*/ 74626 h 367358"/>
              <a:gd name="connsiteX4" fmla="*/ 306818 w 489714"/>
              <a:gd name="connsiteY4" fmla="*/ 73452 h 367358"/>
              <a:gd name="connsiteX5" fmla="*/ 284811 w 489714"/>
              <a:gd name="connsiteY5" fmla="*/ 52033 h 367358"/>
              <a:gd name="connsiteX6" fmla="*/ 276595 w 489714"/>
              <a:gd name="connsiteY6" fmla="*/ 23082 h 367358"/>
              <a:gd name="connsiteX7" fmla="*/ 255469 w 489714"/>
              <a:gd name="connsiteY7" fmla="*/ 1174 h 367358"/>
              <a:gd name="connsiteX8" fmla="*/ 244711 w 489714"/>
              <a:gd name="connsiteY8" fmla="*/ 0 h 367358"/>
              <a:gd name="connsiteX9" fmla="*/ 32765 w 489714"/>
              <a:gd name="connsiteY9" fmla="*/ 0 h 367358"/>
              <a:gd name="connsiteX10" fmla="*/ 30026 w 489714"/>
              <a:gd name="connsiteY10" fmla="*/ 0 h 367358"/>
              <a:gd name="connsiteX11" fmla="*/ 1271 w 489714"/>
              <a:gd name="connsiteY11" fmla="*/ 22593 h 367358"/>
              <a:gd name="connsiteX12" fmla="*/ 98 w 489714"/>
              <a:gd name="connsiteY12" fmla="*/ 32667 h 367358"/>
              <a:gd name="connsiteX13" fmla="*/ 0 w 489714"/>
              <a:gd name="connsiteY13" fmla="*/ 334496 h 367358"/>
              <a:gd name="connsiteX14" fmla="*/ 0 w 489714"/>
              <a:gd name="connsiteY14" fmla="*/ 336843 h 367358"/>
              <a:gd name="connsiteX15" fmla="*/ 21517 w 489714"/>
              <a:gd name="connsiteY15" fmla="*/ 365892 h 367358"/>
              <a:gd name="connsiteX16" fmla="*/ 33939 w 489714"/>
              <a:gd name="connsiteY16" fmla="*/ 367359 h 367358"/>
              <a:gd name="connsiteX17" fmla="*/ 245004 w 489714"/>
              <a:gd name="connsiteY17" fmla="*/ 367359 h 367358"/>
              <a:gd name="connsiteX18" fmla="*/ 454407 w 489714"/>
              <a:gd name="connsiteY18" fmla="*/ 367359 h 367358"/>
              <a:gd name="connsiteX19" fmla="*/ 460177 w 489714"/>
              <a:gd name="connsiteY19" fmla="*/ 367359 h 367358"/>
              <a:gd name="connsiteX20" fmla="*/ 480717 w 489714"/>
              <a:gd name="connsiteY20" fmla="*/ 358361 h 367358"/>
              <a:gd name="connsiteX21" fmla="*/ 489715 w 489714"/>
              <a:gd name="connsiteY21" fmla="*/ 336061 h 367358"/>
              <a:gd name="connsiteX22" fmla="*/ 489715 w 489714"/>
              <a:gd name="connsiteY22" fmla="*/ 213412 h 367358"/>
              <a:gd name="connsiteX23" fmla="*/ 489715 w 489714"/>
              <a:gd name="connsiteY23" fmla="*/ 105630 h 367358"/>
            </a:gdLst>
            <a:rect l="l" t="t" r="r" b="b"/>
            <a:pathLst>
              <a:path w="489714" h="367358">
                <a:moveTo>
                  <a:pt x="489617" y="105533"/>
                </a:moveTo>
                <a:cubicBezTo>
                  <a:pt x="489617" y="92133"/>
                  <a:pt x="481303" y="80690"/>
                  <a:pt x="468784" y="76386"/>
                </a:cubicBezTo>
                <a:cubicBezTo>
                  <a:pt x="464970" y="75115"/>
                  <a:pt x="461155" y="74626"/>
                  <a:pt x="457145" y="74626"/>
                </a:cubicBezTo>
                <a:cubicBezTo>
                  <a:pt x="410296" y="74626"/>
                  <a:pt x="363447" y="74626"/>
                  <a:pt x="316500" y="74626"/>
                </a:cubicBezTo>
                <a:cubicBezTo>
                  <a:pt x="313273" y="74626"/>
                  <a:pt x="309947" y="74332"/>
                  <a:pt x="306818" y="73452"/>
                </a:cubicBezTo>
                <a:cubicBezTo>
                  <a:pt x="295668" y="70322"/>
                  <a:pt x="288137" y="63183"/>
                  <a:pt x="284811" y="52033"/>
                </a:cubicBezTo>
                <a:cubicBezTo>
                  <a:pt x="281877" y="42448"/>
                  <a:pt x="279432" y="32667"/>
                  <a:pt x="276595" y="23082"/>
                </a:cubicBezTo>
                <a:cubicBezTo>
                  <a:pt x="273466" y="12030"/>
                  <a:pt x="266424" y="4695"/>
                  <a:pt x="255469" y="1174"/>
                </a:cubicBezTo>
                <a:cubicBezTo>
                  <a:pt x="251948" y="0"/>
                  <a:pt x="248330" y="0"/>
                  <a:pt x="244711" y="0"/>
                </a:cubicBezTo>
                <a:lnTo>
                  <a:pt x="32765" y="0"/>
                </a:lnTo>
                <a:cubicBezTo>
                  <a:pt x="31885" y="0"/>
                  <a:pt x="31005" y="0"/>
                  <a:pt x="30026" y="0"/>
                </a:cubicBezTo>
                <a:cubicBezTo>
                  <a:pt x="16431" y="391"/>
                  <a:pt x="4695" y="9389"/>
                  <a:pt x="1271" y="22593"/>
                </a:cubicBezTo>
                <a:cubicBezTo>
                  <a:pt x="391" y="25821"/>
                  <a:pt x="98" y="29244"/>
                  <a:pt x="98" y="32667"/>
                </a:cubicBezTo>
                <a:cubicBezTo>
                  <a:pt x="0" y="133212"/>
                  <a:pt x="0" y="233854"/>
                  <a:pt x="0" y="334496"/>
                </a:cubicBezTo>
                <a:cubicBezTo>
                  <a:pt x="0" y="335278"/>
                  <a:pt x="0" y="336061"/>
                  <a:pt x="0" y="336843"/>
                </a:cubicBezTo>
                <a:cubicBezTo>
                  <a:pt x="196" y="350145"/>
                  <a:pt x="8803" y="361784"/>
                  <a:pt x="21517" y="365892"/>
                </a:cubicBezTo>
                <a:cubicBezTo>
                  <a:pt x="25527" y="367261"/>
                  <a:pt x="29733" y="367359"/>
                  <a:pt x="33939" y="367359"/>
                </a:cubicBezTo>
                <a:lnTo>
                  <a:pt x="245004" y="367359"/>
                </a:lnTo>
                <a:cubicBezTo>
                  <a:pt x="314838" y="367359"/>
                  <a:pt x="384573" y="367359"/>
                  <a:pt x="454407" y="367359"/>
                </a:cubicBezTo>
                <a:cubicBezTo>
                  <a:pt x="456363" y="367359"/>
                  <a:pt x="458221" y="367359"/>
                  <a:pt x="460177" y="367359"/>
                </a:cubicBezTo>
                <a:cubicBezTo>
                  <a:pt x="468197" y="367065"/>
                  <a:pt x="475044" y="364033"/>
                  <a:pt x="480717" y="358361"/>
                </a:cubicBezTo>
                <a:cubicBezTo>
                  <a:pt x="486878" y="352199"/>
                  <a:pt x="489715" y="344766"/>
                  <a:pt x="489715" y="336061"/>
                </a:cubicBezTo>
                <a:cubicBezTo>
                  <a:pt x="489715" y="295178"/>
                  <a:pt x="489715" y="254295"/>
                  <a:pt x="489715" y="213412"/>
                </a:cubicBezTo>
                <a:cubicBezTo>
                  <a:pt x="489715" y="177518"/>
                  <a:pt x="489715" y="141623"/>
                  <a:pt x="489715" y="105630"/>
                </a:cubicBezTo>
                <a:close/>
              </a:path>
            </a:pathLst>
          </a:custGeom>
          <a:solidFill>
            <a:schemeClr val="bg1"/>
          </a:solidFill>
          <a:ln w="9676" cap="flat">
            <a:noFill/>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0" flipH="0" flipV="0">
            <a:off x="1903012" y="2912480"/>
            <a:ext cx="1242950" cy="980736"/>
          </a:xfrm>
          <a:custGeom>
            <a:avLst/>
            <a:gdLst>
              <a:gd name="connsiteX0" fmla="*/ 533630 w 533629"/>
              <a:gd name="connsiteY0" fmla="*/ 138395 h 421054"/>
              <a:gd name="connsiteX1" fmla="*/ 508983 w 533629"/>
              <a:gd name="connsiteY1" fmla="*/ 85580 h 421054"/>
              <a:gd name="connsiteX2" fmla="*/ 463601 w 533629"/>
              <a:gd name="connsiteY2" fmla="*/ 68953 h 421054"/>
              <a:gd name="connsiteX3" fmla="*/ 439540 w 533629"/>
              <a:gd name="connsiteY3" fmla="*/ 68953 h 421054"/>
              <a:gd name="connsiteX4" fmla="*/ 363643 w 533629"/>
              <a:gd name="connsiteY4" fmla="*/ 68953 h 421054"/>
              <a:gd name="connsiteX5" fmla="*/ 356601 w 533629"/>
              <a:gd name="connsiteY5" fmla="*/ 68953 h 421054"/>
              <a:gd name="connsiteX6" fmla="*/ 341147 w 533629"/>
              <a:gd name="connsiteY6" fmla="*/ 68953 h 421054"/>
              <a:gd name="connsiteX7" fmla="*/ 336159 w 533629"/>
              <a:gd name="connsiteY7" fmla="*/ 51348 h 421054"/>
              <a:gd name="connsiteX8" fmla="*/ 268184 w 533629"/>
              <a:gd name="connsiteY8" fmla="*/ 0 h 421054"/>
              <a:gd name="connsiteX9" fmla="*/ 186125 w 533629"/>
              <a:gd name="connsiteY9" fmla="*/ 0 h 421054"/>
              <a:gd name="connsiteX10" fmla="*/ 70225 w 533629"/>
              <a:gd name="connsiteY10" fmla="*/ 0 h 421054"/>
              <a:gd name="connsiteX11" fmla="*/ 51250 w 533629"/>
              <a:gd name="connsiteY11" fmla="*/ 2641 h 421054"/>
              <a:gd name="connsiteX12" fmla="*/ 0 w 533629"/>
              <a:gd name="connsiteY12" fmla="*/ 70420 h 421054"/>
              <a:gd name="connsiteX13" fmla="*/ 0 w 533629"/>
              <a:gd name="connsiteY13" fmla="*/ 108075 h 421054"/>
              <a:gd name="connsiteX14" fmla="*/ 196 w 533629"/>
              <a:gd name="connsiteY14" fmla="*/ 111499 h 421054"/>
              <a:gd name="connsiteX15" fmla="*/ 978 w 533629"/>
              <a:gd name="connsiteY15" fmla="*/ 120301 h 421054"/>
              <a:gd name="connsiteX16" fmla="*/ 49588 w 533629"/>
              <a:gd name="connsiteY16" fmla="*/ 120301 h 421054"/>
              <a:gd name="connsiteX17" fmla="*/ 49588 w 533629"/>
              <a:gd name="connsiteY17" fmla="*/ 96534 h 421054"/>
              <a:gd name="connsiteX18" fmla="*/ 49588 w 533629"/>
              <a:gd name="connsiteY18" fmla="*/ 70127 h 421054"/>
              <a:gd name="connsiteX19" fmla="*/ 59759 w 533629"/>
              <a:gd name="connsiteY19" fmla="*/ 52522 h 421054"/>
              <a:gd name="connsiteX20" fmla="*/ 71105 w 533629"/>
              <a:gd name="connsiteY20" fmla="*/ 49783 h 421054"/>
              <a:gd name="connsiteX21" fmla="*/ 194634 w 533629"/>
              <a:gd name="connsiteY21" fmla="*/ 49783 h 421054"/>
              <a:gd name="connsiteX22" fmla="*/ 266619 w 533629"/>
              <a:gd name="connsiteY22" fmla="*/ 49783 h 421054"/>
              <a:gd name="connsiteX23" fmla="*/ 274444 w 533629"/>
              <a:gd name="connsiteY23" fmla="*/ 50663 h 421054"/>
              <a:gd name="connsiteX24" fmla="*/ 287941 w 533629"/>
              <a:gd name="connsiteY24" fmla="*/ 64356 h 421054"/>
              <a:gd name="connsiteX25" fmla="*/ 293907 w 533629"/>
              <a:gd name="connsiteY25" fmla="*/ 85287 h 421054"/>
              <a:gd name="connsiteX26" fmla="*/ 295374 w 533629"/>
              <a:gd name="connsiteY26" fmla="*/ 90568 h 421054"/>
              <a:gd name="connsiteX27" fmla="*/ 303786 w 533629"/>
              <a:gd name="connsiteY27" fmla="*/ 106217 h 421054"/>
              <a:gd name="connsiteX28" fmla="*/ 331660 w 533629"/>
              <a:gd name="connsiteY28" fmla="*/ 118345 h 421054"/>
              <a:gd name="connsiteX29" fmla="*/ 391420 w 533629"/>
              <a:gd name="connsiteY29" fmla="*/ 118345 h 421054"/>
              <a:gd name="connsiteX30" fmla="*/ 460080 w 533629"/>
              <a:gd name="connsiteY30" fmla="*/ 118345 h 421054"/>
              <a:gd name="connsiteX31" fmla="*/ 462134 w 533629"/>
              <a:gd name="connsiteY31" fmla="*/ 118345 h 421054"/>
              <a:gd name="connsiteX32" fmla="*/ 464090 w 533629"/>
              <a:gd name="connsiteY32" fmla="*/ 118345 h 421054"/>
              <a:gd name="connsiteX33" fmla="*/ 482966 w 533629"/>
              <a:gd name="connsiteY33" fmla="*/ 133701 h 421054"/>
              <a:gd name="connsiteX34" fmla="*/ 483651 w 533629"/>
              <a:gd name="connsiteY34" fmla="*/ 144948 h 421054"/>
              <a:gd name="connsiteX35" fmla="*/ 483651 w 533629"/>
              <a:gd name="connsiteY35" fmla="*/ 317380 h 421054"/>
              <a:gd name="connsiteX36" fmla="*/ 483651 w 533629"/>
              <a:gd name="connsiteY36" fmla="*/ 344570 h 421054"/>
              <a:gd name="connsiteX37" fmla="*/ 483651 w 533629"/>
              <a:gd name="connsiteY37" fmla="*/ 351808 h 421054"/>
              <a:gd name="connsiteX38" fmla="*/ 463992 w 533629"/>
              <a:gd name="connsiteY38" fmla="*/ 371369 h 421054"/>
              <a:gd name="connsiteX39" fmla="*/ 456656 w 533629"/>
              <a:gd name="connsiteY39" fmla="*/ 371369 h 421054"/>
              <a:gd name="connsiteX40" fmla="*/ 447952 w 533629"/>
              <a:gd name="connsiteY40" fmla="*/ 371369 h 421054"/>
              <a:gd name="connsiteX41" fmla="*/ 445702 w 533629"/>
              <a:gd name="connsiteY41" fmla="*/ 371369 h 421054"/>
              <a:gd name="connsiteX42" fmla="*/ 443257 w 533629"/>
              <a:gd name="connsiteY42" fmla="*/ 371467 h 421054"/>
              <a:gd name="connsiteX43" fmla="*/ 434063 w 533629"/>
              <a:gd name="connsiteY43" fmla="*/ 371956 h 421054"/>
              <a:gd name="connsiteX44" fmla="*/ 434063 w 533629"/>
              <a:gd name="connsiteY44" fmla="*/ 420467 h 421054"/>
              <a:gd name="connsiteX45" fmla="*/ 443257 w 533629"/>
              <a:gd name="connsiteY45" fmla="*/ 420956 h 421054"/>
              <a:gd name="connsiteX46" fmla="*/ 446093 w 533629"/>
              <a:gd name="connsiteY46" fmla="*/ 421054 h 421054"/>
              <a:gd name="connsiteX47" fmla="*/ 455483 w 533629"/>
              <a:gd name="connsiteY47" fmla="*/ 421054 h 421054"/>
              <a:gd name="connsiteX48" fmla="*/ 462036 w 533629"/>
              <a:gd name="connsiteY48" fmla="*/ 421054 h 421054"/>
              <a:gd name="connsiteX49" fmla="*/ 475924 w 533629"/>
              <a:gd name="connsiteY49" fmla="*/ 419783 h 421054"/>
              <a:gd name="connsiteX50" fmla="*/ 533336 w 533629"/>
              <a:gd name="connsiteY50" fmla="*/ 351514 h 421054"/>
              <a:gd name="connsiteX51" fmla="*/ 533336 w 533629"/>
              <a:gd name="connsiteY51" fmla="*/ 138395 h 421054"/>
            </a:gdLst>
            <a:rect l="l" t="t" r="r" b="b"/>
            <a:pathLst>
              <a:path w="533629" h="421054">
                <a:moveTo>
                  <a:pt x="533630" y="138395"/>
                </a:moveTo>
                <a:cubicBezTo>
                  <a:pt x="533630" y="117367"/>
                  <a:pt x="525316" y="99566"/>
                  <a:pt x="508983" y="85580"/>
                </a:cubicBezTo>
                <a:cubicBezTo>
                  <a:pt x="496072" y="74528"/>
                  <a:pt x="480814" y="68953"/>
                  <a:pt x="463601" y="68953"/>
                </a:cubicBezTo>
                <a:lnTo>
                  <a:pt x="439540" y="68953"/>
                </a:lnTo>
                <a:cubicBezTo>
                  <a:pt x="439540" y="68953"/>
                  <a:pt x="363643" y="68953"/>
                  <a:pt x="363643" y="68953"/>
                </a:cubicBezTo>
                <a:lnTo>
                  <a:pt x="356601" y="68953"/>
                </a:lnTo>
                <a:cubicBezTo>
                  <a:pt x="356601" y="68953"/>
                  <a:pt x="341147" y="68953"/>
                  <a:pt x="341147" y="68953"/>
                </a:cubicBezTo>
                <a:lnTo>
                  <a:pt x="336159" y="51348"/>
                </a:lnTo>
                <a:cubicBezTo>
                  <a:pt x="327357" y="20637"/>
                  <a:pt x="299971" y="0"/>
                  <a:pt x="268184" y="0"/>
                </a:cubicBezTo>
                <a:lnTo>
                  <a:pt x="186125" y="0"/>
                </a:lnTo>
                <a:cubicBezTo>
                  <a:pt x="186125" y="0"/>
                  <a:pt x="70225" y="0"/>
                  <a:pt x="70225" y="0"/>
                </a:cubicBezTo>
                <a:cubicBezTo>
                  <a:pt x="64063" y="0"/>
                  <a:pt x="57706" y="880"/>
                  <a:pt x="51250" y="2641"/>
                </a:cubicBezTo>
                <a:cubicBezTo>
                  <a:pt x="21126" y="10856"/>
                  <a:pt x="0" y="38829"/>
                  <a:pt x="0" y="70420"/>
                </a:cubicBezTo>
                <a:cubicBezTo>
                  <a:pt x="0" y="82939"/>
                  <a:pt x="0" y="95556"/>
                  <a:pt x="0" y="108075"/>
                </a:cubicBezTo>
                <a:cubicBezTo>
                  <a:pt x="0" y="109151"/>
                  <a:pt x="98" y="110325"/>
                  <a:pt x="196" y="111499"/>
                </a:cubicBezTo>
                <a:lnTo>
                  <a:pt x="978" y="120301"/>
                </a:lnTo>
                <a:lnTo>
                  <a:pt x="49588" y="120301"/>
                </a:lnTo>
                <a:lnTo>
                  <a:pt x="49588" y="96534"/>
                </a:lnTo>
                <a:cubicBezTo>
                  <a:pt x="49588" y="87732"/>
                  <a:pt x="49588" y="78929"/>
                  <a:pt x="49588" y="70127"/>
                </a:cubicBezTo>
                <a:cubicBezTo>
                  <a:pt x="49685" y="62302"/>
                  <a:pt x="52913" y="56727"/>
                  <a:pt x="59759" y="52522"/>
                </a:cubicBezTo>
                <a:cubicBezTo>
                  <a:pt x="62791" y="50663"/>
                  <a:pt x="66410" y="49783"/>
                  <a:pt x="71105" y="49783"/>
                </a:cubicBezTo>
                <a:lnTo>
                  <a:pt x="194634" y="49783"/>
                </a:lnTo>
                <a:cubicBezTo>
                  <a:pt x="218596" y="49783"/>
                  <a:pt x="242657" y="49783"/>
                  <a:pt x="266619" y="49783"/>
                </a:cubicBezTo>
                <a:cubicBezTo>
                  <a:pt x="269945" y="49783"/>
                  <a:pt x="272488" y="50077"/>
                  <a:pt x="274444" y="50663"/>
                </a:cubicBezTo>
                <a:cubicBezTo>
                  <a:pt x="281388" y="52815"/>
                  <a:pt x="285789" y="57314"/>
                  <a:pt x="287941" y="64356"/>
                </a:cubicBezTo>
                <a:cubicBezTo>
                  <a:pt x="289995" y="71300"/>
                  <a:pt x="291951" y="78342"/>
                  <a:pt x="293907" y="85287"/>
                </a:cubicBezTo>
                <a:lnTo>
                  <a:pt x="295374" y="90568"/>
                </a:lnTo>
                <a:cubicBezTo>
                  <a:pt x="297135" y="96828"/>
                  <a:pt x="299873" y="101914"/>
                  <a:pt x="303786" y="106217"/>
                </a:cubicBezTo>
                <a:cubicBezTo>
                  <a:pt x="311219" y="114335"/>
                  <a:pt x="320608" y="118345"/>
                  <a:pt x="331660" y="118345"/>
                </a:cubicBezTo>
                <a:lnTo>
                  <a:pt x="391420" y="118345"/>
                </a:lnTo>
                <a:cubicBezTo>
                  <a:pt x="391420" y="118345"/>
                  <a:pt x="460080" y="118345"/>
                  <a:pt x="460080" y="118345"/>
                </a:cubicBezTo>
                <a:lnTo>
                  <a:pt x="462134" y="118345"/>
                </a:lnTo>
                <a:cubicBezTo>
                  <a:pt x="462818" y="118345"/>
                  <a:pt x="463405" y="118345"/>
                  <a:pt x="464090" y="118345"/>
                </a:cubicBezTo>
                <a:cubicBezTo>
                  <a:pt x="473283" y="118736"/>
                  <a:pt x="481010" y="125094"/>
                  <a:pt x="482966" y="133701"/>
                </a:cubicBezTo>
                <a:cubicBezTo>
                  <a:pt x="483651" y="136830"/>
                  <a:pt x="483651" y="140645"/>
                  <a:pt x="483651" y="144948"/>
                </a:cubicBezTo>
                <a:cubicBezTo>
                  <a:pt x="483651" y="202458"/>
                  <a:pt x="483651" y="259870"/>
                  <a:pt x="483651" y="317380"/>
                </a:cubicBezTo>
                <a:lnTo>
                  <a:pt x="483651" y="344570"/>
                </a:lnTo>
                <a:cubicBezTo>
                  <a:pt x="483651" y="347015"/>
                  <a:pt x="483651" y="349363"/>
                  <a:pt x="483651" y="351808"/>
                </a:cubicBezTo>
                <a:cubicBezTo>
                  <a:pt x="483357" y="362664"/>
                  <a:pt x="474751" y="371173"/>
                  <a:pt x="463992" y="371369"/>
                </a:cubicBezTo>
                <a:cubicBezTo>
                  <a:pt x="461547" y="371369"/>
                  <a:pt x="459102" y="371369"/>
                  <a:pt x="456656" y="371369"/>
                </a:cubicBezTo>
                <a:lnTo>
                  <a:pt x="447952" y="371369"/>
                </a:lnTo>
                <a:cubicBezTo>
                  <a:pt x="447952" y="371369"/>
                  <a:pt x="445702" y="371369"/>
                  <a:pt x="445702" y="371369"/>
                </a:cubicBezTo>
                <a:cubicBezTo>
                  <a:pt x="444920" y="371369"/>
                  <a:pt x="444137" y="371369"/>
                  <a:pt x="443257" y="371467"/>
                </a:cubicBezTo>
                <a:lnTo>
                  <a:pt x="434063" y="371956"/>
                </a:lnTo>
                <a:lnTo>
                  <a:pt x="434063" y="420467"/>
                </a:lnTo>
                <a:lnTo>
                  <a:pt x="443257" y="420956"/>
                </a:lnTo>
                <a:cubicBezTo>
                  <a:pt x="444235" y="420956"/>
                  <a:pt x="445213" y="421054"/>
                  <a:pt x="446093" y="421054"/>
                </a:cubicBezTo>
                <a:lnTo>
                  <a:pt x="455483" y="421054"/>
                </a:lnTo>
                <a:cubicBezTo>
                  <a:pt x="457634" y="421054"/>
                  <a:pt x="459884" y="421054"/>
                  <a:pt x="462036" y="421054"/>
                </a:cubicBezTo>
                <a:cubicBezTo>
                  <a:pt x="466437" y="420859"/>
                  <a:pt x="471132" y="420663"/>
                  <a:pt x="475924" y="419783"/>
                </a:cubicBezTo>
                <a:cubicBezTo>
                  <a:pt x="508689" y="414110"/>
                  <a:pt x="533336" y="384768"/>
                  <a:pt x="533336" y="351514"/>
                </a:cubicBezTo>
                <a:cubicBezTo>
                  <a:pt x="533336" y="280507"/>
                  <a:pt x="533336" y="209402"/>
                  <a:pt x="533336" y="138395"/>
                </a:cubicBezTo>
                <a:close/>
              </a:path>
            </a:pathLst>
          </a:custGeom>
          <a:solidFill>
            <a:schemeClr val="bg1"/>
          </a:solidFill>
          <a:ln w="9676" cap="flat">
            <a:noFill/>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0" flipH="0" flipV="0">
            <a:off x="3575116" y="1523789"/>
            <a:ext cx="506293" cy="506293"/>
          </a:xfrm>
          <a:prstGeom prst="ellipse">
            <a:avLst/>
          </a:prstGeom>
          <a:solidFill>
            <a:schemeClr val="accent1">
              <a:lumMod val="40000"/>
              <a:lumOff val="6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1141207" y="4655326"/>
            <a:ext cx="506293" cy="506293"/>
          </a:xfrm>
          <a:prstGeom prst="ellipse">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5"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6"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7"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减税政策</a:t>
            </a:r>
            <a:endParaRPr kumimoji="1" lang="zh-CN" altLang="en-US"/>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342866" y="3019356"/>
            <a:ext cx="4763910" cy="3109982"/>
          </a:xfrm>
          <a:prstGeom prst="roundRect">
            <a:avLst>
              <a:gd name="adj" fmla="val 7657"/>
            </a:avLst>
          </a:prstGeom>
          <a:solidFill>
            <a:schemeClr val="bg1"/>
          </a:solidFill>
          <a:ln w="12700" cap="sq">
            <a:noFill/>
            <a:miter/>
          </a:ln>
          <a:effectLst>
            <a:outerShdw dist="0" blurRad="63500" dir="0" sx="102000" sy="102000" kx="0" ky="0" algn="ctr" rotWithShape="0">
              <a:schemeClr val="bg1">
                <a:lumMod val="8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6342866" y="2740053"/>
            <a:ext cx="4763910" cy="565484"/>
          </a:xfrm>
          <a:prstGeom prst="roundRect">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6342866" y="2733177"/>
            <a:ext cx="4763910" cy="572359"/>
          </a:xfrm>
          <a:prstGeom prst="rect">
            <a:avLst/>
          </a:prstGeom>
          <a:noFill/>
          <a:ln>
            <a:noFill/>
          </a:ln>
        </p:spPr>
        <p:txBody>
          <a:bodyPr vert="horz" wrap="square" lIns="91440" tIns="45720" rIns="91440" bIns="4572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资源综合利用行业</a:t>
            </a:r>
            <a:endParaRPr kumimoji="1" lang="zh-CN" altLang="en-US"/>
          </a:p>
        </p:txBody>
      </p:sp>
      <p:sp>
        <p:nvSpPr>
          <p:cNvPr id="6" name="标题 1"/>
          <p:cNvSpPr txBox="1"/>
          <p:nvPr/>
        </p:nvSpPr>
        <p:spPr>
          <a:xfrm rot="0" flipH="0" flipV="0">
            <a:off x="1174125" y="2742435"/>
            <a:ext cx="4763910" cy="3109982"/>
          </a:xfrm>
          <a:prstGeom prst="roundRect">
            <a:avLst>
              <a:gd name="adj" fmla="val 7657"/>
            </a:avLst>
          </a:prstGeom>
          <a:solidFill>
            <a:schemeClr val="bg1"/>
          </a:solidFill>
          <a:ln w="12700" cap="sq">
            <a:noFill/>
            <a:miter/>
          </a:ln>
          <a:effectLst>
            <a:outerShdw dist="0" blurRad="63500" dir="0" sx="102000" sy="102000" kx="0" ky="0" algn="ctr" rotWithShape="0">
              <a:schemeClr val="bg1">
                <a:lumMod val="8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1266721" y="3554943"/>
            <a:ext cx="4375519" cy="2425255"/>
          </a:xfrm>
          <a:prstGeom prst="rect">
            <a:avLst/>
          </a:prstGeom>
          <a:noFill/>
          <a:ln>
            <a:noFill/>
          </a:ln>
        </p:spPr>
        <p:txBody>
          <a:bodyPr vert="horz" wrap="square" lIns="91440" tIns="45720" rIns="91440" bIns="45720" rtlCol="0" anchor="t"/>
          <a:lstStyle/>
          <a:p>
            <a:pPr algn="ctr">
              <a:lnSpc>
                <a:spcPct val="150000"/>
              </a:lnSpc>
            </a:pPr>
            <a:r>
              <a:rPr kumimoji="1" lang="en-US" altLang="zh-CN" sz="1360">
                <a:ln w="12700">
                  <a:noFill/>
                </a:ln>
                <a:solidFill>
                  <a:srgbClr val="262626">
                    <a:alpha val="100000"/>
                  </a:srgbClr>
                </a:solidFill>
                <a:latin typeface="Source Han Sans CN Normal"/>
                <a:ea typeface="Source Han Sans CN Normal"/>
                <a:cs typeface="Source Han Sans CN Normal"/>
              </a:rPr>
              <a:t>符合条件的软件企业和集成电路设计企业，对其增值税实际税负超过3%的部分实行即征即退政策。这一政策有力地促进了软件和集成电路设计行业的发展，提高了我国在信息技术领域的自主创新能力和核心竞争力。
以某软件企业为例，其某一时期缴纳增值税后，实际税负超过3%的部分为50万元，按照即征即退政策，这50万元将被税务机关即时退还，大大缓解了企业的资金压力，为企业的研发和发展提供了有力支持。</a:t>
            </a:r>
            <a:endParaRPr kumimoji="1" lang="zh-CN" altLang="en-US"/>
          </a:p>
        </p:txBody>
      </p:sp>
      <p:sp>
        <p:nvSpPr>
          <p:cNvPr id="8" name="标题 1"/>
          <p:cNvSpPr txBox="1"/>
          <p:nvPr/>
        </p:nvSpPr>
        <p:spPr>
          <a:xfrm rot="0" flipH="0" flipV="0">
            <a:off x="1072525" y="2742532"/>
            <a:ext cx="4763910" cy="565484"/>
          </a:xfrm>
          <a:prstGeom prst="roundRect">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0" flipV="0">
            <a:off x="1072525" y="2735656"/>
            <a:ext cx="4763910" cy="572359"/>
          </a:xfrm>
          <a:prstGeom prst="rect">
            <a:avLst/>
          </a:prstGeom>
          <a:noFill/>
          <a:ln>
            <a:noFill/>
          </a:ln>
        </p:spPr>
        <p:txBody>
          <a:bodyPr vert="horz" wrap="square" lIns="91440" tIns="45720" rIns="91440" bIns="4572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软件及集成电路设计行业</a:t>
            </a:r>
            <a:endParaRPr kumimoji="1" lang="zh-CN" altLang="en-US"/>
          </a:p>
        </p:txBody>
      </p:sp>
      <p:sp>
        <p:nvSpPr>
          <p:cNvPr id="10" name="标题 1"/>
          <p:cNvSpPr txBox="1"/>
          <p:nvPr/>
        </p:nvSpPr>
        <p:spPr>
          <a:xfrm rot="0" flipH="0" flipV="0">
            <a:off x="6537061" y="3552464"/>
            <a:ext cx="4375519" cy="2425255"/>
          </a:xfrm>
          <a:prstGeom prst="rect">
            <a:avLst/>
          </a:prstGeom>
          <a:noFill/>
          <a:ln>
            <a:noFill/>
          </a:ln>
        </p:spPr>
        <p:txBody>
          <a:bodyPr vert="horz" wrap="square" lIns="91440" tIns="45720" rIns="91440" bIns="45720" rtlCol="0" anchor="t"/>
          <a:lstStyle/>
          <a:p>
            <a:pPr algn="ctr">
              <a:lnSpc>
                <a:spcPct val="150000"/>
              </a:lnSpc>
            </a:pPr>
            <a:r>
              <a:rPr kumimoji="1" lang="en-US" altLang="zh-CN" sz="1400">
                <a:ln w="12700">
                  <a:noFill/>
                </a:ln>
                <a:solidFill>
                  <a:srgbClr val="262626">
                    <a:alpha val="100000"/>
                  </a:srgbClr>
                </a:solidFill>
                <a:latin typeface="Source Han Sans CN Normal"/>
                <a:ea typeface="Source Han Sans CN Normal"/>
                <a:cs typeface="Source Han Sans CN Normal"/>
              </a:rPr>
              <a:t>从事资源综合利用的企业，若其产品符合国家相关标准，可享受增值税即征即退政策。这一政策激励企业积极开展资源综合利用，提高资源利用效率，减少废弃物排放，实现经济与环境的协调发展。</a:t>
            </a:r>
            <a:endParaRPr kumimoji="1" lang="zh-CN" altLang="en-US"/>
          </a:p>
        </p:txBody>
      </p:sp>
      <p:pic>
        <p:nvPicPr>
          <p:cNvPr id="11" name="图片"/>
          <p:cNvPicPr>
            <a:picLocks noChangeAspect="1"/>
          </p:cNvPicPr>
          <p:nvPr/>
        </p:nvPicPr>
        <p:blipFill>
          <a:blip r:embed="rId3">
            <a:alphaModFix amt="100000"/>
          </a:blip>
          <a:srcRect l="0" t="26670" r="0" b="26670"/>
          <a:stretch>
            <a:fillRect/>
          </a:stretch>
        </p:blipFill>
        <p:spPr>
          <a:xfrm rot="0" flipH="0" flipV="0">
            <a:off x="1072525" y="1089356"/>
            <a:ext cx="4763910" cy="1525402"/>
          </a:xfrm>
          <a:custGeom>
            <a:avLst/>
            <a:gdLst/>
            <a:rect l="l" t="t" r="r" b="b"/>
            <a:pathLst>
              <a:path w="4762500" h="1524000">
                <a:moveTo>
                  <a:pt x="0" y="163065"/>
                </a:moveTo>
                <a:cubicBezTo>
                  <a:pt x="0" y="73007"/>
                  <a:pt x="73007" y="0"/>
                  <a:pt x="163065" y="0"/>
                </a:cubicBezTo>
                <a:lnTo>
                  <a:pt x="4600845" y="0"/>
                </a:lnTo>
                <a:cubicBezTo>
                  <a:pt x="4690903" y="0"/>
                  <a:pt x="4763910" y="73007"/>
                  <a:pt x="4763910" y="163065"/>
                </a:cubicBezTo>
                <a:lnTo>
                  <a:pt x="4763910" y="1362337"/>
                </a:lnTo>
                <a:cubicBezTo>
                  <a:pt x="4763910" y="1452395"/>
                  <a:pt x="4690903" y="1525402"/>
                  <a:pt x="4600845" y="1525402"/>
                </a:cubicBezTo>
                <a:lnTo>
                  <a:pt x="163065" y="1525402"/>
                </a:lnTo>
                <a:cubicBezTo>
                  <a:pt x="73007" y="1525402"/>
                  <a:pt x="0" y="1452395"/>
                  <a:pt x="0" y="1362337"/>
                </a:cubicBezTo>
                <a:close/>
              </a:path>
            </a:pathLst>
          </a:custGeom>
          <a:noFill/>
          <a:ln>
            <a:noFill/>
          </a:ln>
        </p:spPr>
      </p:pic>
      <p:pic>
        <p:nvPicPr>
          <p:cNvPr id="12" name="图片"/>
          <p:cNvPicPr>
            <a:picLocks noChangeAspect="1"/>
          </p:cNvPicPr>
          <p:nvPr/>
        </p:nvPicPr>
        <p:blipFill>
          <a:blip r:embed="rId4">
            <a:alphaModFix amt="100000"/>
          </a:blip>
          <a:srcRect l="0" t="21433" r="0" b="21433"/>
          <a:stretch>
            <a:fillRect/>
          </a:stretch>
        </p:blipFill>
        <p:spPr>
          <a:xfrm rot="0" flipH="0" flipV="0">
            <a:off x="6329217" y="1089356"/>
            <a:ext cx="4763910" cy="1525402"/>
          </a:xfrm>
          <a:custGeom>
            <a:avLst/>
            <a:gdLst/>
            <a:rect l="l" t="t" r="r" b="b"/>
            <a:pathLst>
              <a:path w="4762500" h="1524000">
                <a:moveTo>
                  <a:pt x="0" y="163065"/>
                </a:moveTo>
                <a:cubicBezTo>
                  <a:pt x="0" y="73007"/>
                  <a:pt x="73007" y="0"/>
                  <a:pt x="163065" y="0"/>
                </a:cubicBezTo>
                <a:lnTo>
                  <a:pt x="4600845" y="0"/>
                </a:lnTo>
                <a:cubicBezTo>
                  <a:pt x="4690903" y="0"/>
                  <a:pt x="4763910" y="73007"/>
                  <a:pt x="4763910" y="163065"/>
                </a:cubicBezTo>
                <a:lnTo>
                  <a:pt x="4763910" y="1362337"/>
                </a:lnTo>
                <a:cubicBezTo>
                  <a:pt x="4763910" y="1452395"/>
                  <a:pt x="4690903" y="1525402"/>
                  <a:pt x="4600845" y="1525402"/>
                </a:cubicBezTo>
                <a:lnTo>
                  <a:pt x="163065" y="1525402"/>
                </a:lnTo>
                <a:cubicBezTo>
                  <a:pt x="73007" y="1525402"/>
                  <a:pt x="0" y="1452395"/>
                  <a:pt x="0" y="1362337"/>
                </a:cubicBezTo>
                <a:close/>
              </a:path>
            </a:pathLst>
          </a:custGeom>
          <a:noFill/>
          <a:ln>
            <a:noFill/>
          </a:ln>
        </p:spPr>
      </p:pic>
      <p:sp>
        <p:nvSpPr>
          <p:cNvPr id="13"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即征即退政策</a:t>
            </a: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0" y="5899346"/>
            <a:ext cx="12192000" cy="958654"/>
          </a:xfrm>
          <a:custGeom>
            <a:avLst/>
            <a:gdLst>
              <a:gd name="connsiteX0" fmla="*/ 0 w 12192000"/>
              <a:gd name="connsiteY0" fmla="*/ 0 h 3563982"/>
              <a:gd name="connsiteX1" fmla="*/ 21223 w 12192000"/>
              <a:gd name="connsiteY1" fmla="*/ 27596 h 3563982"/>
              <a:gd name="connsiteX2" fmla="*/ 6096000 w 12192000"/>
              <a:gd name="connsiteY2" fmla="*/ 3055905 h 3563982"/>
              <a:gd name="connsiteX3" fmla="*/ 12170777 w 12192000"/>
              <a:gd name="connsiteY3" fmla="*/ 27596 h 3563982"/>
              <a:gd name="connsiteX4" fmla="*/ 12192000 w 12192000"/>
              <a:gd name="connsiteY4" fmla="*/ 0 h 3563982"/>
              <a:gd name="connsiteX5" fmla="*/ 12192000 w 12192000"/>
              <a:gd name="connsiteY5" fmla="*/ 3563982 h 3563982"/>
              <a:gd name="connsiteX6" fmla="*/ 0 w 12192000"/>
              <a:gd name="connsiteY6" fmla="*/ 3563982 h 3563982"/>
            </a:gdLst>
            <a:rect l="l" t="t" r="r" b="b"/>
            <a:pathLst>
              <a:path w="12192000" h="3563982">
                <a:moveTo>
                  <a:pt x="0" y="0"/>
                </a:moveTo>
                <a:lnTo>
                  <a:pt x="21223" y="27596"/>
                </a:lnTo>
                <a:cubicBezTo>
                  <a:pt x="1522464" y="1887950"/>
                  <a:pt x="3688133" y="3055905"/>
                  <a:pt x="6096000" y="3055905"/>
                </a:cubicBezTo>
                <a:cubicBezTo>
                  <a:pt x="8503868" y="3055905"/>
                  <a:pt x="10669536" y="1887950"/>
                  <a:pt x="12170777" y="27596"/>
                </a:cubicBezTo>
                <a:lnTo>
                  <a:pt x="12192000" y="0"/>
                </a:lnTo>
                <a:lnTo>
                  <a:pt x="12192000" y="3563982"/>
                </a:lnTo>
                <a:lnTo>
                  <a:pt x="0" y="3563982"/>
                </a:lnTo>
                <a:close/>
              </a:path>
            </a:pathLst>
          </a:custGeom>
          <a:solidFill>
            <a:schemeClr val="accent1">
              <a:lumMod val="20000"/>
              <a:lumOff val="80000"/>
              <a:alpha val="18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0" y="6188758"/>
            <a:ext cx="12192000" cy="669242"/>
          </a:xfrm>
          <a:custGeom>
            <a:avLst/>
            <a:gdLst>
              <a:gd name="connsiteX0" fmla="*/ 0 w 12192000"/>
              <a:gd name="connsiteY0" fmla="*/ 0 h 2488036"/>
              <a:gd name="connsiteX1" fmla="*/ 21223 w 12192000"/>
              <a:gd name="connsiteY1" fmla="*/ 18287 h 2488036"/>
              <a:gd name="connsiteX2" fmla="*/ 6096000 w 12192000"/>
              <a:gd name="connsiteY2" fmla="*/ 2025118 h 2488036"/>
              <a:gd name="connsiteX3" fmla="*/ 12170777 w 12192000"/>
              <a:gd name="connsiteY3" fmla="*/ 18287 h 2488036"/>
              <a:gd name="connsiteX4" fmla="*/ 12192000 w 12192000"/>
              <a:gd name="connsiteY4" fmla="*/ 0 h 2488036"/>
              <a:gd name="connsiteX5" fmla="*/ 12192000 w 12192000"/>
              <a:gd name="connsiteY5" fmla="*/ 2488036 h 2488036"/>
              <a:gd name="connsiteX6" fmla="*/ 0 w 12192000"/>
              <a:gd name="connsiteY6" fmla="*/ 2488036 h 2488036"/>
            </a:gdLst>
            <a:rect l="l" t="t" r="r" b="b"/>
            <a:pathLst>
              <a:path w="12192000" h="2488036">
                <a:moveTo>
                  <a:pt x="0" y="0"/>
                </a:moveTo>
                <a:lnTo>
                  <a:pt x="21223" y="18287"/>
                </a:lnTo>
                <a:cubicBezTo>
                  <a:pt x="1522464" y="1251126"/>
                  <a:pt x="3688133" y="2025118"/>
                  <a:pt x="6096000" y="2025118"/>
                </a:cubicBezTo>
                <a:cubicBezTo>
                  <a:pt x="8503868" y="2025118"/>
                  <a:pt x="10669536" y="1251126"/>
                  <a:pt x="12170777" y="18287"/>
                </a:cubicBezTo>
                <a:lnTo>
                  <a:pt x="12192000" y="0"/>
                </a:lnTo>
                <a:lnTo>
                  <a:pt x="12192000" y="2488036"/>
                </a:lnTo>
                <a:lnTo>
                  <a:pt x="0" y="2488036"/>
                </a:lnTo>
                <a:close/>
              </a:path>
            </a:pathLst>
          </a:custGeom>
          <a:gradFill>
            <a:gsLst>
              <a:gs pos="0">
                <a:schemeClr val="accent2"/>
              </a:gs>
              <a:gs pos="100000">
                <a:schemeClr val="accent2">
                  <a:lumMod val="75000"/>
                </a:schemeClr>
              </a:gs>
            </a:gsLst>
            <a:lin ang="5400000" scaled="0"/>
          </a:gradFill>
          <a:ln w="3175" cap="sq">
            <a:solidFill>
              <a:schemeClr val="accent1">
                <a:lumMod val="20000"/>
                <a:lumOff val="80000"/>
              </a:schemeClr>
            </a:solidFill>
            <a:miter/>
          </a:ln>
          <a:effectLst>
            <a:outerShdw dist="38100" blurRad="368300" dir="16200000" sx="100000" sy="100000" kx="0" ky="0" algn="b" rotWithShape="0">
              <a:schemeClr val="accent1">
                <a:alpha val="26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806704" y="1550784"/>
            <a:ext cx="5011882" cy="4070697"/>
          </a:xfrm>
          <a:prstGeom prst="roundRect">
            <a:avLst>
              <a:gd name="adj" fmla="val 2814"/>
            </a:avLst>
          </a:prstGeom>
          <a:solidFill>
            <a:schemeClr val="bg1"/>
          </a:solidFill>
          <a:ln w="3175" cap="sq">
            <a:gradFill>
              <a:gsLst>
                <a:gs pos="0">
                  <a:schemeClr val="accent1">
                    <a:alpha val="0"/>
                  </a:schemeClr>
                </a:gs>
                <a:gs pos="100000">
                  <a:schemeClr val="accent1">
                    <a:alpha val="45000"/>
                  </a:schemeClr>
                </a:gs>
              </a:gsLst>
              <a:lin ang="13500000" scaled="0"/>
            </a:gradFill>
            <a:miter/>
          </a:ln>
          <a:effectLst>
            <a:outerShdw dist="38100" blurRad="152400" dir="2700000" sx="100000" sy="100000" kx="0" ky="0" algn="tl" rotWithShape="0">
              <a:schemeClr val="accent2">
                <a:lumMod val="50000"/>
                <a:alpha val="19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151301" y="1869214"/>
            <a:ext cx="4322688" cy="425223"/>
          </a:xfrm>
          <a:prstGeom prst="roundRect">
            <a:avLst>
              <a:gd name="adj" fmla="val 50000"/>
            </a:avLst>
          </a:prstGeom>
          <a:solidFill>
            <a:schemeClr val="accent1"/>
          </a:solidFill>
          <a:ln w="12700" cap="sq">
            <a:noFill/>
            <a:miter/>
          </a:ln>
          <a:effectLst>
            <a:outerShdw dist="63500" blurRad="254000" dir="2700000" sx="100000" sy="100000" kx="0" ky="0" algn="tl" rotWithShape="0">
              <a:srgbClr val="000000">
                <a:alpha val="10000"/>
              </a:srgb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068209" y="2712264"/>
            <a:ext cx="4488873" cy="2656735"/>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1A3B5B">
                    <a:alpha val="100000"/>
                  </a:srgbClr>
                </a:solidFill>
                <a:latin typeface="Source Han Sans CN Normal"/>
                <a:ea typeface="Source Han Sans CN Normal"/>
                <a:cs typeface="Source Han Sans CN Normal"/>
              </a:rPr>
              <a:t>先征后返是指企业先按规定缴纳税款，之后再由财政部门按一定比例返还。这一政策主要适用于特定行业或项目，如一些对国家经济发展具有重要战略意义的行业，能够有效缓解企业的资金压力，促进行业健康发展。</a:t>
            </a:r>
            <a:endParaRPr kumimoji="1" lang="zh-CN" altLang="en-US"/>
          </a:p>
        </p:txBody>
      </p:sp>
      <p:sp>
        <p:nvSpPr>
          <p:cNvPr id="8" name="标题 1"/>
          <p:cNvSpPr txBox="1"/>
          <p:nvPr/>
        </p:nvSpPr>
        <p:spPr>
          <a:xfrm rot="0" flipH="0" flipV="0">
            <a:off x="1068208" y="1869214"/>
            <a:ext cx="4488874" cy="424834"/>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政策介绍及适用范围</a:t>
            </a:r>
            <a:endParaRPr kumimoji="1" lang="zh-CN" altLang="en-US"/>
          </a:p>
        </p:txBody>
      </p:sp>
      <p:cxnSp>
        <p:nvCxnSpPr>
          <p:cNvPr id="9" name="线条 1"/>
          <p:cNvCxnSpPr/>
          <p:nvPr/>
        </p:nvCxnSpPr>
        <p:spPr>
          <a:xfrm rot="0" flipH="0" flipV="0">
            <a:off x="2991177" y="2546530"/>
            <a:ext cx="642937" cy="0"/>
          </a:xfrm>
          <a:prstGeom prst="line">
            <a:avLst/>
          </a:prstGeom>
          <a:noFill/>
          <a:ln w="6350" cap="rnd">
            <a:solidFill>
              <a:schemeClr val="accent1"/>
            </a:solidFill>
            <a:miter/>
          </a:ln>
        </p:spPr>
      </p:cxnSp>
      <p:sp>
        <p:nvSpPr>
          <p:cNvPr id="10" name="标题 1"/>
          <p:cNvSpPr txBox="1"/>
          <p:nvPr/>
        </p:nvSpPr>
        <p:spPr>
          <a:xfrm rot="0" flipH="0" flipV="0">
            <a:off x="6278880" y="1550784"/>
            <a:ext cx="5011882" cy="4070697"/>
          </a:xfrm>
          <a:prstGeom prst="roundRect">
            <a:avLst>
              <a:gd name="adj" fmla="val 2814"/>
            </a:avLst>
          </a:prstGeom>
          <a:solidFill>
            <a:schemeClr val="bg1"/>
          </a:solidFill>
          <a:ln w="3175" cap="sq">
            <a:gradFill>
              <a:gsLst>
                <a:gs pos="0">
                  <a:schemeClr val="accent1">
                    <a:alpha val="0"/>
                  </a:schemeClr>
                </a:gs>
                <a:gs pos="100000">
                  <a:schemeClr val="accent1">
                    <a:alpha val="45000"/>
                  </a:schemeClr>
                </a:gs>
              </a:gsLst>
              <a:lin ang="13500000" scaled="0"/>
            </a:gradFill>
            <a:miter/>
          </a:ln>
          <a:effectLst>
            <a:outerShdw dist="38100" blurRad="152400" dir="2700000" sx="100000" sy="100000" kx="0" ky="0" algn="tl" rotWithShape="0">
              <a:schemeClr val="accent2">
                <a:lumMod val="50000"/>
                <a:alpha val="19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623477" y="1869214"/>
            <a:ext cx="4322688" cy="425223"/>
          </a:xfrm>
          <a:prstGeom prst="roundRect">
            <a:avLst>
              <a:gd name="adj" fmla="val 50000"/>
            </a:avLst>
          </a:prstGeom>
          <a:solidFill>
            <a:schemeClr val="accent1"/>
          </a:solidFill>
          <a:ln w="12700" cap="sq">
            <a:noFill/>
            <a:miter/>
          </a:ln>
          <a:effectLst>
            <a:outerShdw dist="63500" blurRad="254000" dir="2700000" sx="100000" sy="100000" kx="0" ky="0" algn="tl" rotWithShape="0">
              <a:srgbClr val="000000">
                <a:alpha val="10000"/>
              </a:srgb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540384" y="1869214"/>
            <a:ext cx="4488874" cy="424834"/>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案例分析</a:t>
            </a:r>
            <a:endParaRPr kumimoji="1" lang="zh-CN" altLang="en-US"/>
          </a:p>
        </p:txBody>
      </p:sp>
      <p:cxnSp>
        <p:nvCxnSpPr>
          <p:cNvPr id="13" name="线条 1"/>
          <p:cNvCxnSpPr/>
          <p:nvPr/>
        </p:nvCxnSpPr>
        <p:spPr>
          <a:xfrm rot="0" flipH="0" flipV="0">
            <a:off x="8463353" y="2546530"/>
            <a:ext cx="642937" cy="0"/>
          </a:xfrm>
          <a:prstGeom prst="line">
            <a:avLst/>
          </a:prstGeom>
          <a:noFill/>
          <a:ln w="6350" cap="rnd">
            <a:solidFill>
              <a:schemeClr val="accent1"/>
            </a:solidFill>
            <a:miter/>
          </a:ln>
        </p:spPr>
      </p:cxnSp>
      <p:sp>
        <p:nvSpPr>
          <p:cNvPr id="14" name="标题 1"/>
          <p:cNvSpPr txBox="1"/>
          <p:nvPr/>
        </p:nvSpPr>
        <p:spPr>
          <a:xfrm rot="0" flipH="0" flipV="0">
            <a:off x="6540385" y="2712264"/>
            <a:ext cx="4488873" cy="2656735"/>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1A3B5B">
                    <a:alpha val="100000"/>
                  </a:srgbClr>
                </a:solidFill>
                <a:latin typeface="Source Han Sans CN Normal"/>
                <a:ea typeface="Source Han Sans CN Normal"/>
                <a:cs typeface="Source Han Sans CN Normal"/>
              </a:rPr>
              <a:t>某企业从事特定行业项目，在缴纳增值税后，根据先征后返政策，财政部门按照一定比例返还了部分税款。这使得企业有更多资金用于技术改造和设备更新，提高了生产效率和产品质量，增强了企业在市场中的竞争力。</a:t>
            </a:r>
            <a:endParaRPr kumimoji="1" lang="zh-CN" altLang="en-US"/>
          </a:p>
        </p:txBody>
      </p:sp>
      <p:sp>
        <p:nvSpPr>
          <p:cNvPr id="15"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先征后返政策</a:t>
            </a: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各行业增值税税收优惠实例</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03</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370320" y="2422958"/>
            <a:ext cx="4233161" cy="2447175"/>
          </a:xfrm>
          <a:prstGeom prst="roundRect">
            <a:avLst>
              <a:gd name="adj" fmla="val 4605"/>
            </a:avLst>
          </a:prstGeom>
          <a:solidFill>
            <a:schemeClr val="bg1">
              <a:lumMod val="95000"/>
            </a:schemeClr>
          </a:soli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722120" y="2422958"/>
            <a:ext cx="4233161" cy="2447175"/>
          </a:xfrm>
          <a:prstGeom prst="roundRect">
            <a:avLst>
              <a:gd name="adj" fmla="val 4605"/>
            </a:avLst>
          </a:prstGeom>
          <a:solidFill>
            <a:schemeClr val="bg1">
              <a:lumMod val="95000"/>
            </a:schemeClr>
          </a:soli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944621" y="2781301"/>
            <a:ext cx="3788160" cy="822960"/>
          </a:xfrm>
          <a:prstGeom prst="rect">
            <a:avLst/>
          </a:prstGeom>
          <a:noFill/>
          <a:ln cap="sq">
            <a:noFill/>
          </a:ln>
          <a:effectLst/>
        </p:spPr>
        <p:txBody>
          <a:bodyPr vert="horz" wrap="square" lIns="64008" tIns="32004" rIns="64008" bIns="32004" rtlCol="0" anchor="b"/>
          <a:lstStyle/>
          <a:p>
            <a:pPr algn="l">
              <a:lnSpc>
                <a:spcPct val="13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高新技术企业优惠</a:t>
            </a:r>
            <a:endParaRPr kumimoji="1" lang="zh-CN" altLang="en-US"/>
          </a:p>
        </p:txBody>
      </p:sp>
      <p:sp>
        <p:nvSpPr>
          <p:cNvPr id="6" name="标题 1"/>
          <p:cNvSpPr txBox="1"/>
          <p:nvPr/>
        </p:nvSpPr>
        <p:spPr>
          <a:xfrm rot="0" flipH="0" flipV="0">
            <a:off x="1944192" y="3615680"/>
            <a:ext cx="3789017" cy="1027440"/>
          </a:xfrm>
          <a:prstGeom prst="rect">
            <a:avLst/>
          </a:prstGeom>
          <a:noFill/>
          <a:ln cap="sq">
            <a:noFill/>
          </a:ln>
          <a:effectLst/>
        </p:spPr>
        <p:txBody>
          <a:bodyPr vert="horz" wrap="square" lIns="64008" tIns="32004" rIns="64008" bIns="32004" rtlCol="0" anchor="t"/>
          <a:lstStyle/>
          <a:p>
            <a:pPr algn="l">
              <a:lnSpc>
                <a:spcPct val="150000"/>
              </a:lnSpc>
            </a:pPr>
            <a:r>
              <a:rPr kumimoji="1" lang="en-US" altLang="zh-CN" sz="1100">
                <a:ln w="12700">
                  <a:noFill/>
                </a:ln>
                <a:solidFill>
                  <a:srgbClr val="000000">
                    <a:alpha val="100000"/>
                  </a:srgbClr>
                </a:solidFill>
                <a:latin typeface="Source Han Sans CN Normal"/>
                <a:ea typeface="Source Han Sans CN Normal"/>
                <a:cs typeface="Source Han Sans CN Normal"/>
              </a:rPr>
              <a:t>符合条件的高新技术制造企业，不仅可以享受研发费用加计扣除政策，还能在增值税方面获得一定的优惠。这些政策鼓励企业加大研发投入，推动技术创新，提高产品的科技含量和附加值，促进制造业向高端化、智能化发展。</a:t>
            </a:r>
            <a:endParaRPr kumimoji="1" lang="zh-CN" altLang="en-US"/>
          </a:p>
        </p:txBody>
      </p:sp>
      <p:sp>
        <p:nvSpPr>
          <p:cNvPr id="7" name="标题 1"/>
          <p:cNvSpPr txBox="1"/>
          <p:nvPr/>
        </p:nvSpPr>
        <p:spPr>
          <a:xfrm rot="0" flipH="0" flipV="0">
            <a:off x="2101395" y="2293885"/>
            <a:ext cx="437802" cy="379242"/>
          </a:xfrm>
          <a:custGeom>
            <a:avLst/>
            <a:gdLst/>
            <a:rect l="l" t="t" r="r" b="b"/>
            <a:pathLst>
              <a:path w="315441" h="273249">
                <a:moveTo>
                  <a:pt x="283964" y="0"/>
                </a:moveTo>
                <a:lnTo>
                  <a:pt x="315441" y="59606"/>
                </a:lnTo>
                <a:cubicBezTo>
                  <a:pt x="289768" y="71661"/>
                  <a:pt x="272020" y="83660"/>
                  <a:pt x="262198" y="95604"/>
                </a:cubicBezTo>
                <a:cubicBezTo>
                  <a:pt x="252375" y="107547"/>
                  <a:pt x="246906" y="121667"/>
                  <a:pt x="245789" y="137964"/>
                </a:cubicBezTo>
                <a:lnTo>
                  <a:pt x="315441" y="137964"/>
                </a:lnTo>
                <a:lnTo>
                  <a:pt x="315441" y="273249"/>
                </a:lnTo>
                <a:lnTo>
                  <a:pt x="169775" y="273249"/>
                </a:lnTo>
                <a:lnTo>
                  <a:pt x="169775" y="161070"/>
                </a:lnTo>
                <a:cubicBezTo>
                  <a:pt x="169775" y="119770"/>
                  <a:pt x="178370" y="87177"/>
                  <a:pt x="195560" y="63290"/>
                </a:cubicBezTo>
                <a:cubicBezTo>
                  <a:pt x="212750" y="39403"/>
                  <a:pt x="242217" y="18306"/>
                  <a:pt x="283964" y="0"/>
                </a:cubicBezTo>
                <a:close/>
                <a:moveTo>
                  <a:pt x="114188" y="0"/>
                </a:moveTo>
                <a:lnTo>
                  <a:pt x="145665" y="59606"/>
                </a:lnTo>
                <a:cubicBezTo>
                  <a:pt x="119992" y="71661"/>
                  <a:pt x="102245" y="83660"/>
                  <a:pt x="92422" y="95604"/>
                </a:cubicBezTo>
                <a:cubicBezTo>
                  <a:pt x="82599" y="107547"/>
                  <a:pt x="77130" y="121667"/>
                  <a:pt x="76014" y="137964"/>
                </a:cubicBezTo>
                <a:lnTo>
                  <a:pt x="145665" y="137964"/>
                </a:lnTo>
                <a:lnTo>
                  <a:pt x="145665" y="273249"/>
                </a:lnTo>
                <a:lnTo>
                  <a:pt x="0" y="273249"/>
                </a:lnTo>
                <a:lnTo>
                  <a:pt x="0" y="161070"/>
                </a:lnTo>
                <a:cubicBezTo>
                  <a:pt x="0" y="119770"/>
                  <a:pt x="8595" y="87177"/>
                  <a:pt x="25784" y="63290"/>
                </a:cubicBezTo>
                <a:cubicBezTo>
                  <a:pt x="42974" y="39403"/>
                  <a:pt x="72442" y="18306"/>
                  <a:pt x="114188" y="0"/>
                </a:cubicBezTo>
                <a:close/>
              </a:path>
            </a:pathLst>
          </a:custGeom>
          <a:solidFill>
            <a:schemeClr val="accent1"/>
          </a:solidFill>
          <a:ln cap="sq">
            <a:noFill/>
            <a:prstDash val="solid"/>
          </a:ln>
          <a:effectLst/>
        </p:spPr>
        <p:txBody>
          <a:bodyPr vert="horz" wrap="square" lIns="91440" tIns="45720" rIns="91440" bIns="45720" rtlCol="0" anchor="t"/>
          <a:lstStyle/>
          <a:p>
            <a:pPr algn="l">
              <a:lnSpc>
                <a:spcPct val="100000"/>
              </a:lnSpc>
            </a:pPr>
            <a:endParaRPr kumimoji="1" lang="zh-CN" altLang="en-US"/>
          </a:p>
        </p:txBody>
      </p:sp>
      <p:sp>
        <p:nvSpPr>
          <p:cNvPr id="8" name="标题 1"/>
          <p:cNvSpPr txBox="1"/>
          <p:nvPr/>
        </p:nvSpPr>
        <p:spPr>
          <a:xfrm rot="0" flipH="0" flipV="0">
            <a:off x="6586471" y="2781301"/>
            <a:ext cx="3800860" cy="822960"/>
          </a:xfrm>
          <a:prstGeom prst="rect">
            <a:avLst/>
          </a:prstGeom>
          <a:noFill/>
          <a:ln cap="sq">
            <a:noFill/>
          </a:ln>
          <a:effectLst/>
        </p:spPr>
        <p:txBody>
          <a:bodyPr vert="horz" wrap="square" lIns="64008" tIns="32004" rIns="64008" bIns="32004" rtlCol="0" anchor="b"/>
          <a:lstStyle/>
          <a:p>
            <a:pPr algn="l">
              <a:lnSpc>
                <a:spcPct val="13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案例分享</a:t>
            </a:r>
            <a:endParaRPr kumimoji="1" lang="zh-CN" altLang="en-US"/>
          </a:p>
        </p:txBody>
      </p:sp>
      <p:sp>
        <p:nvSpPr>
          <p:cNvPr id="9" name="标题 1"/>
          <p:cNvSpPr txBox="1"/>
          <p:nvPr/>
        </p:nvSpPr>
        <p:spPr>
          <a:xfrm rot="0" flipH="0" flipV="0">
            <a:off x="6586471" y="3615680"/>
            <a:ext cx="3800860" cy="1032520"/>
          </a:xfrm>
          <a:prstGeom prst="rect">
            <a:avLst/>
          </a:prstGeom>
          <a:noFill/>
          <a:ln cap="sq">
            <a:noFill/>
          </a:ln>
          <a:effectLst/>
        </p:spPr>
        <p:txBody>
          <a:bodyPr vert="horz" wrap="square" lIns="64008" tIns="32004" rIns="64008" bIns="32004" rtlCol="0" anchor="t"/>
          <a:lstStyle/>
          <a:p>
            <a:pPr algn="l">
              <a:lnSpc>
                <a:spcPct val="150000"/>
              </a:lnSpc>
            </a:pPr>
            <a:r>
              <a:rPr kumimoji="1" lang="en-US" altLang="zh-CN" sz="1100">
                <a:ln w="12700">
                  <a:noFill/>
                </a:ln>
                <a:solidFill>
                  <a:srgbClr val="000000">
                    <a:alpha val="100000"/>
                  </a:srgbClr>
                </a:solidFill>
                <a:latin typeface="Source Han Sans CN Normal"/>
                <a:ea typeface="Source Han Sans CN Normal"/>
                <a:cs typeface="Source Han Sans CN Normal"/>
              </a:rPr>
              <a:t>某高新技术制造企业，通过享受增值税优惠政策，节省了大量资金。企业将这些资金投入到研发中，成功研发出一款具有创新性的产品，迅速占领市场，销售额大幅增长，实现了企业的快速发展和壮大。</a:t>
            </a:r>
            <a:endParaRPr kumimoji="1" lang="zh-CN" altLang="en-US"/>
          </a:p>
        </p:txBody>
      </p:sp>
      <p:sp>
        <p:nvSpPr>
          <p:cNvPr id="10" name="标题 1"/>
          <p:cNvSpPr txBox="1"/>
          <p:nvPr/>
        </p:nvSpPr>
        <p:spPr>
          <a:xfrm rot="0" flipH="0" flipV="0">
            <a:off x="6605707" y="2293885"/>
            <a:ext cx="437802" cy="379242"/>
          </a:xfrm>
          <a:custGeom>
            <a:avLst/>
            <a:gdLst/>
            <a:rect l="l" t="t" r="r" b="b"/>
            <a:pathLst>
              <a:path w="315441" h="273249">
                <a:moveTo>
                  <a:pt x="283964" y="0"/>
                </a:moveTo>
                <a:lnTo>
                  <a:pt x="315441" y="59606"/>
                </a:lnTo>
                <a:cubicBezTo>
                  <a:pt x="289768" y="71661"/>
                  <a:pt x="272020" y="83660"/>
                  <a:pt x="262198" y="95604"/>
                </a:cubicBezTo>
                <a:cubicBezTo>
                  <a:pt x="252375" y="107547"/>
                  <a:pt x="246906" y="121667"/>
                  <a:pt x="245789" y="137964"/>
                </a:cubicBezTo>
                <a:lnTo>
                  <a:pt x="315441" y="137964"/>
                </a:lnTo>
                <a:lnTo>
                  <a:pt x="315441" y="273249"/>
                </a:lnTo>
                <a:lnTo>
                  <a:pt x="169775" y="273249"/>
                </a:lnTo>
                <a:lnTo>
                  <a:pt x="169775" y="161070"/>
                </a:lnTo>
                <a:cubicBezTo>
                  <a:pt x="169775" y="119770"/>
                  <a:pt x="178370" y="87177"/>
                  <a:pt x="195560" y="63290"/>
                </a:cubicBezTo>
                <a:cubicBezTo>
                  <a:pt x="212750" y="39403"/>
                  <a:pt x="242217" y="18306"/>
                  <a:pt x="283964" y="0"/>
                </a:cubicBezTo>
                <a:close/>
                <a:moveTo>
                  <a:pt x="114188" y="0"/>
                </a:moveTo>
                <a:lnTo>
                  <a:pt x="145665" y="59606"/>
                </a:lnTo>
                <a:cubicBezTo>
                  <a:pt x="119992" y="71661"/>
                  <a:pt x="102245" y="83660"/>
                  <a:pt x="92422" y="95604"/>
                </a:cubicBezTo>
                <a:cubicBezTo>
                  <a:pt x="82599" y="107547"/>
                  <a:pt x="77130" y="121667"/>
                  <a:pt x="76014" y="137964"/>
                </a:cubicBezTo>
                <a:lnTo>
                  <a:pt x="145665" y="137964"/>
                </a:lnTo>
                <a:lnTo>
                  <a:pt x="145665" y="273249"/>
                </a:lnTo>
                <a:lnTo>
                  <a:pt x="0" y="273249"/>
                </a:lnTo>
                <a:lnTo>
                  <a:pt x="0" y="161070"/>
                </a:lnTo>
                <a:cubicBezTo>
                  <a:pt x="0" y="119770"/>
                  <a:pt x="8595" y="87177"/>
                  <a:pt x="25784" y="63290"/>
                </a:cubicBezTo>
                <a:cubicBezTo>
                  <a:pt x="42974" y="39403"/>
                  <a:pt x="72442" y="18306"/>
                  <a:pt x="114188" y="0"/>
                </a:cubicBezTo>
                <a:close/>
              </a:path>
            </a:pathLst>
          </a:custGeom>
          <a:solidFill>
            <a:schemeClr val="accent1"/>
          </a:solidFill>
          <a:ln cap="sq">
            <a:noFill/>
            <a:prstDash val="solid"/>
          </a:ln>
          <a:effectLst/>
        </p:spPr>
        <p:txBody>
          <a:bodyPr vert="horz" wrap="square" lIns="91440" tIns="45720" rIns="91440" bIns="45720" rtlCol="0" anchor="t"/>
          <a:lstStyle/>
          <a:p>
            <a:pPr algn="l">
              <a:lnSpc>
                <a:spcPct val="100000"/>
              </a:lnSpc>
            </a:pPr>
            <a:endParaRPr kumimoji="1" lang="zh-CN" altLang="en-US"/>
          </a:p>
        </p:txBody>
      </p:sp>
      <p:sp>
        <p:nvSpPr>
          <p:cNvPr id="11"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制造业</a:t>
            </a: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981357" y="1628362"/>
            <a:ext cx="4760712" cy="4269518"/>
          </a:xfrm>
          <a:prstGeom prst="roundRect">
            <a:avLst>
              <a:gd name="adj" fmla="val 3915"/>
            </a:avLst>
          </a:prstGeom>
          <a:solidFill>
            <a:schemeClr val="bg1"/>
          </a:solidFill>
          <a:ln w="28575" cap="sq">
            <a:noFill/>
            <a:miter/>
          </a:ln>
          <a:effectLst>
            <a:outerShdw dist="38100" blurRad="279400" dir="2700000" sx="99000" sy="99000" kx="0" ky="0" algn="tl" rotWithShape="0">
              <a:schemeClr val="accent1">
                <a:alpha val="2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960172" y="1388058"/>
            <a:ext cx="4811037" cy="985109"/>
          </a:xfrm>
          <a:custGeom>
            <a:avLst/>
            <a:gdLst>
              <a:gd name="connsiteX0" fmla="*/ 1311877 w 2623752"/>
              <a:gd name="connsiteY0" fmla="*/ 0 h 715575"/>
              <a:gd name="connsiteX1" fmla="*/ 1351859 w 2623752"/>
              <a:gd name="connsiteY1" fmla="*/ 16561 h 715575"/>
              <a:gd name="connsiteX2" fmla="*/ 1448892 w 2623752"/>
              <a:gd name="connsiteY2" fmla="*/ 113595 h 715575"/>
              <a:gd name="connsiteX3" fmla="*/ 2523420 w 2623752"/>
              <a:gd name="connsiteY3" fmla="*/ 113595 h 715575"/>
              <a:gd name="connsiteX4" fmla="*/ 2623752 w 2623752"/>
              <a:gd name="connsiteY4" fmla="*/ 213927 h 715575"/>
              <a:gd name="connsiteX5" fmla="*/ 2623752 w 2623752"/>
              <a:gd name="connsiteY5" fmla="*/ 615243 h 715575"/>
              <a:gd name="connsiteX6" fmla="*/ 2523420 w 2623752"/>
              <a:gd name="connsiteY6" fmla="*/ 715575 h 715575"/>
              <a:gd name="connsiteX7" fmla="*/ 100332 w 2623752"/>
              <a:gd name="connsiteY7" fmla="*/ 715575 h 715575"/>
              <a:gd name="connsiteX8" fmla="*/ 0 w 2623752"/>
              <a:gd name="connsiteY8" fmla="*/ 615243 h 715575"/>
              <a:gd name="connsiteX9" fmla="*/ 0 w 2623752"/>
              <a:gd name="connsiteY9" fmla="*/ 213927 h 715575"/>
              <a:gd name="connsiteX10" fmla="*/ 100332 w 2623752"/>
              <a:gd name="connsiteY10" fmla="*/ 113595 h 715575"/>
              <a:gd name="connsiteX11" fmla="*/ 1174861 w 2623752"/>
              <a:gd name="connsiteY11" fmla="*/ 113595 h 715575"/>
              <a:gd name="connsiteX12" fmla="*/ 1271895 w 2623752"/>
              <a:gd name="connsiteY12" fmla="*/ 16561 h 715575"/>
              <a:gd name="connsiteX13" fmla="*/ 1311877 w 2623752"/>
              <a:gd name="connsiteY13" fmla="*/ 0 h 715575"/>
            </a:gdLst>
            <a:rect l="l" t="t" r="r" b="b"/>
            <a:pathLst>
              <a:path w="2623752" h="715575">
                <a:moveTo>
                  <a:pt x="1311877" y="0"/>
                </a:moveTo>
                <a:cubicBezTo>
                  <a:pt x="1326347" y="0"/>
                  <a:pt x="1340818" y="5520"/>
                  <a:pt x="1351859" y="16561"/>
                </a:cubicBezTo>
                <a:lnTo>
                  <a:pt x="1448892" y="113595"/>
                </a:lnTo>
                <a:lnTo>
                  <a:pt x="2523420" y="113595"/>
                </a:lnTo>
                <a:cubicBezTo>
                  <a:pt x="2578832" y="113595"/>
                  <a:pt x="2623752" y="158515"/>
                  <a:pt x="2623752" y="213927"/>
                </a:cubicBezTo>
                <a:lnTo>
                  <a:pt x="2623752" y="615243"/>
                </a:lnTo>
                <a:cubicBezTo>
                  <a:pt x="2623752" y="670655"/>
                  <a:pt x="2578832" y="715575"/>
                  <a:pt x="2523420" y="715575"/>
                </a:cubicBezTo>
                <a:lnTo>
                  <a:pt x="100332" y="715575"/>
                </a:lnTo>
                <a:cubicBezTo>
                  <a:pt x="44920" y="715575"/>
                  <a:pt x="0" y="670655"/>
                  <a:pt x="0" y="615243"/>
                </a:cubicBezTo>
                <a:lnTo>
                  <a:pt x="0" y="213927"/>
                </a:lnTo>
                <a:cubicBezTo>
                  <a:pt x="0" y="158515"/>
                  <a:pt x="44920" y="113595"/>
                  <a:pt x="100332" y="113595"/>
                </a:cubicBezTo>
                <a:lnTo>
                  <a:pt x="1174861" y="113595"/>
                </a:lnTo>
                <a:lnTo>
                  <a:pt x="1271895" y="16561"/>
                </a:lnTo>
                <a:cubicBezTo>
                  <a:pt x="1282935" y="5520"/>
                  <a:pt x="1297406" y="0"/>
                  <a:pt x="1311877" y="0"/>
                </a:cubicBezTo>
                <a:close/>
              </a:path>
            </a:pathLst>
          </a:custGeom>
          <a:gradFill>
            <a:gsLst>
              <a:gs pos="0">
                <a:schemeClr val="accent1">
                  <a:lumMod val="60000"/>
                  <a:lumOff val="40000"/>
                </a:schemeClr>
              </a:gs>
              <a:gs pos="100000">
                <a:schemeClr val="accent1"/>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162735" y="2761306"/>
            <a:ext cx="4397957" cy="279367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生活性服务业纳税人，是指提供生活服务取得的销售额占全部销售额的比重超过50%的纳税人，允许按照当期可抵扣进项税额加计10%抵减应纳税额。这一政策有助于降低生活性服务业企业的税负，促进服务业的发展，提高服务质量和水平。</a:t>
            </a:r>
            <a:endParaRPr kumimoji="1" lang="zh-CN" altLang="en-US"/>
          </a:p>
        </p:txBody>
      </p:sp>
      <p:sp>
        <p:nvSpPr>
          <p:cNvPr id="6" name="标题 1"/>
          <p:cNvSpPr txBox="1"/>
          <p:nvPr/>
        </p:nvSpPr>
        <p:spPr>
          <a:xfrm rot="0" flipH="0" flipV="0">
            <a:off x="1065878" y="1726037"/>
            <a:ext cx="4559928" cy="587453"/>
          </a:xfrm>
          <a:prstGeom prst="rect">
            <a:avLst/>
          </a:prstGeom>
          <a:noFill/>
          <a:ln>
            <a:noFill/>
          </a:ln>
        </p:spPr>
        <p:txBody>
          <a:bodyPr vert="horz" wrap="square" lIns="0" tIns="0" rIns="0" bIns="0" rtlCol="0" anchor="ctr"/>
          <a:lstStyle/>
          <a:p>
            <a:pPr algn="ctr">
              <a:lnSpc>
                <a:spcPct val="15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生活性服务业加计抵减</a:t>
            </a:r>
            <a:endParaRPr kumimoji="1" lang="zh-CN" altLang="en-US"/>
          </a:p>
        </p:txBody>
      </p:sp>
      <p:sp>
        <p:nvSpPr>
          <p:cNvPr id="7" name="标题 1"/>
          <p:cNvSpPr txBox="1"/>
          <p:nvPr/>
        </p:nvSpPr>
        <p:spPr>
          <a:xfrm rot="0" flipH="0" flipV="0">
            <a:off x="6429276" y="1628362"/>
            <a:ext cx="4760712" cy="4269518"/>
          </a:xfrm>
          <a:prstGeom prst="roundRect">
            <a:avLst>
              <a:gd name="adj" fmla="val 3915"/>
            </a:avLst>
          </a:prstGeom>
          <a:solidFill>
            <a:schemeClr val="bg1"/>
          </a:solidFill>
          <a:ln w="28575" cap="sq">
            <a:noFill/>
            <a:miter/>
          </a:ln>
          <a:effectLst>
            <a:outerShdw dist="38100" blurRad="279400" dir="2700000" sx="99000" sy="99000" kx="0" ky="0" algn="tl" rotWithShape="0">
              <a:schemeClr val="accent1">
                <a:alpha val="2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408091" y="1388058"/>
            <a:ext cx="4811037" cy="985109"/>
          </a:xfrm>
          <a:custGeom>
            <a:avLst/>
            <a:gdLst>
              <a:gd name="connsiteX0" fmla="*/ 1311877 w 2623752"/>
              <a:gd name="connsiteY0" fmla="*/ 0 h 715575"/>
              <a:gd name="connsiteX1" fmla="*/ 1351859 w 2623752"/>
              <a:gd name="connsiteY1" fmla="*/ 16561 h 715575"/>
              <a:gd name="connsiteX2" fmla="*/ 1448893 w 2623752"/>
              <a:gd name="connsiteY2" fmla="*/ 113595 h 715575"/>
              <a:gd name="connsiteX3" fmla="*/ 2523420 w 2623752"/>
              <a:gd name="connsiteY3" fmla="*/ 113595 h 715575"/>
              <a:gd name="connsiteX4" fmla="*/ 2623752 w 2623752"/>
              <a:gd name="connsiteY4" fmla="*/ 213927 h 715575"/>
              <a:gd name="connsiteX5" fmla="*/ 2623752 w 2623752"/>
              <a:gd name="connsiteY5" fmla="*/ 615243 h 715575"/>
              <a:gd name="connsiteX6" fmla="*/ 2523420 w 2623752"/>
              <a:gd name="connsiteY6" fmla="*/ 715575 h 715575"/>
              <a:gd name="connsiteX7" fmla="*/ 100332 w 2623752"/>
              <a:gd name="connsiteY7" fmla="*/ 715575 h 715575"/>
              <a:gd name="connsiteX8" fmla="*/ 0 w 2623752"/>
              <a:gd name="connsiteY8" fmla="*/ 615243 h 715575"/>
              <a:gd name="connsiteX9" fmla="*/ 0 w 2623752"/>
              <a:gd name="connsiteY9" fmla="*/ 213927 h 715575"/>
              <a:gd name="connsiteX10" fmla="*/ 100332 w 2623752"/>
              <a:gd name="connsiteY10" fmla="*/ 113595 h 715575"/>
              <a:gd name="connsiteX11" fmla="*/ 1174861 w 2623752"/>
              <a:gd name="connsiteY11" fmla="*/ 113595 h 715575"/>
              <a:gd name="connsiteX12" fmla="*/ 1271895 w 2623752"/>
              <a:gd name="connsiteY12" fmla="*/ 16561 h 715575"/>
              <a:gd name="connsiteX13" fmla="*/ 1311877 w 2623752"/>
              <a:gd name="connsiteY13" fmla="*/ 0 h 715575"/>
            </a:gdLst>
            <a:rect l="l" t="t" r="r" b="b"/>
            <a:pathLst>
              <a:path w="2623752" h="715575">
                <a:moveTo>
                  <a:pt x="1311877" y="0"/>
                </a:moveTo>
                <a:cubicBezTo>
                  <a:pt x="1326347" y="0"/>
                  <a:pt x="1340818" y="5520"/>
                  <a:pt x="1351859" y="16561"/>
                </a:cubicBezTo>
                <a:lnTo>
                  <a:pt x="1448893" y="113595"/>
                </a:lnTo>
                <a:lnTo>
                  <a:pt x="2523420" y="113595"/>
                </a:lnTo>
                <a:cubicBezTo>
                  <a:pt x="2578832" y="113595"/>
                  <a:pt x="2623752" y="158515"/>
                  <a:pt x="2623752" y="213927"/>
                </a:cubicBezTo>
                <a:lnTo>
                  <a:pt x="2623752" y="615243"/>
                </a:lnTo>
                <a:cubicBezTo>
                  <a:pt x="2623752" y="670655"/>
                  <a:pt x="2578832" y="715575"/>
                  <a:pt x="2523420" y="715575"/>
                </a:cubicBezTo>
                <a:lnTo>
                  <a:pt x="100332" y="715575"/>
                </a:lnTo>
                <a:cubicBezTo>
                  <a:pt x="44920" y="715575"/>
                  <a:pt x="0" y="670655"/>
                  <a:pt x="0" y="615243"/>
                </a:cubicBezTo>
                <a:lnTo>
                  <a:pt x="0" y="213927"/>
                </a:lnTo>
                <a:cubicBezTo>
                  <a:pt x="0" y="158515"/>
                  <a:pt x="44920" y="113595"/>
                  <a:pt x="100332" y="113595"/>
                </a:cubicBezTo>
                <a:lnTo>
                  <a:pt x="1174861" y="113595"/>
                </a:lnTo>
                <a:lnTo>
                  <a:pt x="1271895" y="16561"/>
                </a:lnTo>
                <a:cubicBezTo>
                  <a:pt x="1282936" y="5520"/>
                  <a:pt x="1297406" y="0"/>
                  <a:pt x="1311877" y="0"/>
                </a:cubicBezTo>
                <a:close/>
              </a:path>
            </a:pathLst>
          </a:custGeom>
          <a:gradFill>
            <a:gsLst>
              <a:gs pos="0">
                <a:schemeClr val="accent1">
                  <a:lumMod val="60000"/>
                  <a:lumOff val="40000"/>
                </a:schemeClr>
              </a:gs>
              <a:gs pos="100000">
                <a:schemeClr val="accent1"/>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610654" y="2761306"/>
            <a:ext cx="4397957" cy="279367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现代服务业中的一些新兴业态，如信息技术服务、文化创意服务等，也能享受相应的增值税优惠政策。这些政策推动了现代服务业的创新发展，促进了产业融合，为经济增长注入新动力。</a:t>
            </a:r>
            <a:endParaRPr kumimoji="1" lang="zh-CN" altLang="en-US"/>
          </a:p>
        </p:txBody>
      </p:sp>
      <p:sp>
        <p:nvSpPr>
          <p:cNvPr id="10" name="标题 1"/>
          <p:cNvSpPr txBox="1"/>
          <p:nvPr/>
        </p:nvSpPr>
        <p:spPr>
          <a:xfrm rot="0" flipH="0" flipV="0">
            <a:off x="6513797" y="1726037"/>
            <a:ext cx="4559928" cy="587453"/>
          </a:xfrm>
          <a:prstGeom prst="rect">
            <a:avLst/>
          </a:prstGeom>
          <a:noFill/>
          <a:ln>
            <a:noFill/>
          </a:ln>
        </p:spPr>
        <p:txBody>
          <a:bodyPr vert="horz" wrap="square" lIns="0" tIns="0" rIns="0" bIns="0" rtlCol="0" anchor="ctr"/>
          <a:lstStyle/>
          <a:p>
            <a:pPr algn="ctr">
              <a:lnSpc>
                <a:spcPct val="15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现代服务业优惠</a:t>
            </a:r>
            <a:endParaRPr kumimoji="1" lang="zh-CN" altLang="en-US"/>
          </a:p>
        </p:txBody>
      </p:sp>
      <p:sp>
        <p:nvSpPr>
          <p:cNvPr id="11"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服务业</a:t>
            </a:r>
            <a:endParaRPr kumimoji="1" lang="zh-CN" altLang="en-US"/>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30983" t="0" r="30983" b="0"/>
          <a:stretch>
            <a:fillRect/>
          </a:stretch>
        </p:blipFill>
        <p:spPr>
          <a:xfrm rot="0" flipH="0" flipV="0">
            <a:off x="660400" y="1564427"/>
            <a:ext cx="3062369" cy="4512371"/>
          </a:xfrm>
          <a:custGeom>
            <a:avLst/>
            <a:gdLst/>
            <a:rect l="l" t="t" r="r" b="b"/>
            <a:pathLst>
              <a:path w="3062369" h="4512371">
                <a:moveTo>
                  <a:pt x="137500" y="0"/>
                </a:moveTo>
                <a:lnTo>
                  <a:pt x="2924869" y="0"/>
                </a:lnTo>
                <a:cubicBezTo>
                  <a:pt x="3000808" y="0"/>
                  <a:pt x="3062369" y="61561"/>
                  <a:pt x="3062369" y="137500"/>
                </a:cubicBezTo>
                <a:lnTo>
                  <a:pt x="3062369" y="4374871"/>
                </a:lnTo>
                <a:cubicBezTo>
                  <a:pt x="3062369" y="4450810"/>
                  <a:pt x="3000808" y="4512371"/>
                  <a:pt x="2924869" y="4512371"/>
                </a:cubicBezTo>
                <a:lnTo>
                  <a:pt x="137500" y="4512371"/>
                </a:lnTo>
                <a:cubicBezTo>
                  <a:pt x="61561" y="4512371"/>
                  <a:pt x="0" y="4450810"/>
                  <a:pt x="0" y="4374871"/>
                </a:cubicBezTo>
                <a:lnTo>
                  <a:pt x="0" y="137500"/>
                </a:lnTo>
                <a:cubicBezTo>
                  <a:pt x="0" y="61561"/>
                  <a:pt x="61561" y="0"/>
                  <a:pt x="137500" y="0"/>
                </a:cubicBezTo>
                <a:close/>
              </a:path>
            </a:pathLst>
          </a:custGeom>
          <a:noFill/>
          <a:ln>
            <a:noFill/>
          </a:ln>
        </p:spPr>
      </p:pic>
      <p:sp>
        <p:nvSpPr>
          <p:cNvPr id="4" name="标题 1"/>
          <p:cNvSpPr txBox="1"/>
          <p:nvPr/>
        </p:nvSpPr>
        <p:spPr>
          <a:xfrm rot="0" flipH="0" flipV="0">
            <a:off x="4335966" y="2427349"/>
            <a:ext cx="7116894" cy="127597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除了前面提到的农业生产者销售自产农产品免征增值税外，在农产品流通环节，也有相应的优惠政策。例如，对部分鲜活肉蛋产品流通环节免征增值税，保障了农产品的市场供应和价格稳定，惠及广大消费者。</a:t>
            </a:r>
            <a:endParaRPr kumimoji="1" lang="zh-CN" altLang="en-US"/>
          </a:p>
        </p:txBody>
      </p:sp>
      <p:sp>
        <p:nvSpPr>
          <p:cNvPr id="5" name="标题 1"/>
          <p:cNvSpPr txBox="1"/>
          <p:nvPr/>
        </p:nvSpPr>
        <p:spPr>
          <a:xfrm rot="0" flipH="0" flipV="0">
            <a:off x="4112305" y="2190857"/>
            <a:ext cx="52463" cy="464819"/>
          </a:xfrm>
          <a:prstGeom prst="roundRect">
            <a:avLst>
              <a:gd name="adj" fmla="val 50000"/>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4081780" y="2190857"/>
            <a:ext cx="113512" cy="113512"/>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4335966" y="2063643"/>
            <a:ext cx="7116894" cy="389614"/>
          </a:xfrm>
          <a:prstGeom prst="rect">
            <a:avLst/>
          </a:prstGeom>
          <a:noFill/>
          <a:ln>
            <a:noFill/>
          </a:ln>
        </p:spPr>
        <p:txBody>
          <a:bodyPr vert="horz" wrap="square" lIns="0" tIns="0" rIns="0" bIns="0" rtlCol="0" anchor="t"/>
          <a:lstStyle/>
          <a:p>
            <a:pPr algn="l">
              <a:lnSpc>
                <a:spcPct val="15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农产品生产与流通优惠</a:t>
            </a:r>
            <a:endParaRPr kumimoji="1" lang="zh-CN" altLang="en-US"/>
          </a:p>
        </p:txBody>
      </p:sp>
      <p:sp>
        <p:nvSpPr>
          <p:cNvPr id="8" name="标题 1"/>
          <p:cNvSpPr txBox="1"/>
          <p:nvPr/>
        </p:nvSpPr>
        <p:spPr>
          <a:xfrm rot="0" flipH="0" flipV="0">
            <a:off x="4335966" y="4484750"/>
            <a:ext cx="7116894" cy="1275970"/>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农民专业合作社在销售农产品、提供农业服务等方面享受多种增值税优惠。这些政策促进了农业合作社的发展壮大，提高了农业生产的组织化程度，推动了农业产业化经营。</a:t>
            </a:r>
            <a:endParaRPr kumimoji="1" lang="zh-CN" altLang="en-US"/>
          </a:p>
        </p:txBody>
      </p:sp>
      <p:sp>
        <p:nvSpPr>
          <p:cNvPr id="9" name="标题 1"/>
          <p:cNvSpPr txBox="1"/>
          <p:nvPr/>
        </p:nvSpPr>
        <p:spPr>
          <a:xfrm rot="0" flipH="0" flipV="0">
            <a:off x="4112305" y="4248257"/>
            <a:ext cx="52463" cy="464819"/>
          </a:xfrm>
          <a:prstGeom prst="roundRect">
            <a:avLst>
              <a:gd name="adj" fmla="val 50000"/>
            </a:avLst>
          </a:prstGeom>
          <a:solidFill>
            <a:schemeClr val="bg1">
              <a:lumMod val="9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081780" y="4248257"/>
            <a:ext cx="113512" cy="113512"/>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4335966" y="4121043"/>
            <a:ext cx="7116894" cy="389614"/>
          </a:xfrm>
          <a:prstGeom prst="rect">
            <a:avLst/>
          </a:prstGeom>
          <a:noFill/>
          <a:ln>
            <a:noFill/>
          </a:ln>
        </p:spPr>
        <p:txBody>
          <a:bodyPr vert="horz" wrap="square" lIns="0" tIns="0" rIns="0" bIns="0" rtlCol="0" anchor="t"/>
          <a:lstStyle/>
          <a:p>
            <a:pPr algn="l">
              <a:lnSpc>
                <a:spcPct val="15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农业合作社优惠</a:t>
            </a:r>
            <a:endParaRPr kumimoji="1" lang="zh-CN" altLang="en-US"/>
          </a:p>
        </p:txBody>
      </p:sp>
      <p:sp>
        <p:nvSpPr>
          <p:cNvPr id="12"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农业</a:t>
            </a: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增值税税收优惠申请与注意事项</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04</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0" y="4080496"/>
            <a:ext cx="12192000" cy="2777504"/>
          </a:xfrm>
          <a:custGeom>
            <a:avLst/>
            <a:gdLst>
              <a:gd name="connsiteX0" fmla="*/ 6096000 w 12192000"/>
              <a:gd name="connsiteY0" fmla="*/ 0 h 2777504"/>
              <a:gd name="connsiteX1" fmla="*/ 12157261 w 12192000"/>
              <a:gd name="connsiteY1" fmla="*/ 805858 h 2777504"/>
              <a:gd name="connsiteX2" fmla="*/ 12192000 w 12192000"/>
              <a:gd name="connsiteY2" fmla="*/ 818321 h 2777504"/>
              <a:gd name="connsiteX3" fmla="*/ 12192000 w 12192000"/>
              <a:gd name="connsiteY3" fmla="*/ 2777504 h 2777504"/>
              <a:gd name="connsiteX4" fmla="*/ 0 w 12192000"/>
              <a:gd name="connsiteY4" fmla="*/ 2777504 h 2777504"/>
              <a:gd name="connsiteX5" fmla="*/ 0 w 12192000"/>
              <a:gd name="connsiteY5" fmla="*/ 818321 h 2777504"/>
              <a:gd name="connsiteX6" fmla="*/ 34739 w 12192000"/>
              <a:gd name="connsiteY6" fmla="*/ 805858 h 2777504"/>
              <a:gd name="connsiteX7" fmla="*/ 6096000 w 12192000"/>
              <a:gd name="connsiteY7" fmla="*/ 0 h 2777504"/>
            </a:gdLst>
            <a:rect l="l" t="t" r="r" b="b"/>
            <a:pathLst>
              <a:path w="12192000" h="2777504">
                <a:moveTo>
                  <a:pt x="6096000" y="0"/>
                </a:moveTo>
                <a:cubicBezTo>
                  <a:pt x="8536220" y="0"/>
                  <a:pt x="10716548" y="313701"/>
                  <a:pt x="12157261" y="805858"/>
                </a:cubicBezTo>
                <a:lnTo>
                  <a:pt x="12192000" y="818321"/>
                </a:lnTo>
                <a:lnTo>
                  <a:pt x="12192000" y="2777504"/>
                </a:lnTo>
                <a:lnTo>
                  <a:pt x="0" y="2777504"/>
                </a:lnTo>
                <a:lnTo>
                  <a:pt x="0" y="818321"/>
                </a:lnTo>
                <a:lnTo>
                  <a:pt x="34739" y="805858"/>
                </a:lnTo>
                <a:cubicBezTo>
                  <a:pt x="1475452" y="313701"/>
                  <a:pt x="3655780" y="0"/>
                  <a:pt x="6096000" y="0"/>
                </a:cubicBezTo>
                <a:close/>
              </a:path>
            </a:pathLst>
          </a:custGeom>
          <a:gradFill>
            <a:gsLst>
              <a:gs pos="0">
                <a:schemeClr val="accent1">
                  <a:alpha val="100000"/>
                </a:schemeClr>
              </a:gs>
              <a:gs pos="100000">
                <a:schemeClr val="accent1">
                  <a:lumMod val="60000"/>
                  <a:lumOff val="40000"/>
                  <a:alpha val="100000"/>
                </a:schemeClr>
              </a:gs>
            </a:gsLst>
            <a:lin ang="2700000" scaled="0"/>
          </a:gra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650295" y="1673342"/>
            <a:ext cx="5112000" cy="3960000"/>
          </a:xfrm>
          <a:prstGeom prst="roundRect">
            <a:avLst>
              <a:gd name="adj" fmla="val 4912"/>
            </a:avLst>
          </a:prstGeom>
          <a:solidFill>
            <a:schemeClr val="bg1"/>
          </a:solidFill>
          <a:ln w="12700" cap="sq">
            <a:gradFill>
              <a:gsLst>
                <a:gs pos="0">
                  <a:schemeClr val="accent1">
                    <a:alpha val="0"/>
                  </a:schemeClr>
                </a:gs>
                <a:gs pos="100000">
                  <a:schemeClr val="bg1">
                    <a:alpha val="0"/>
                  </a:schemeClr>
                </a:gs>
              </a:gsLst>
              <a:lin ang="5400000" scaled="0"/>
            </a:gradFill>
            <a:miter/>
          </a:ln>
          <a:effectLst>
            <a:outerShdw dist="0" blurRad="254000" dir="16200000" sx="100000" sy="100000" kx="0" ky="0" algn="b" rotWithShape="0">
              <a:schemeClr val="accent1">
                <a:alpha val="15000"/>
              </a:schemeClr>
            </a:outerShdw>
          </a:effectLst>
        </p:spPr>
        <p:txBody>
          <a:bodyPr vert="horz" wrap="square" lIns="0" tIns="0" rIns="0" bIns="0" rtlCol="0" anchor="ctr"/>
          <a:lstStyle/>
          <a:p>
            <a:pPr algn="ctr">
              <a:lnSpc>
                <a:spcPct val="110000"/>
              </a:lnSpc>
            </a:pPr>
            <a:endParaRPr kumimoji="1" lang="zh-CN" altLang="en-US"/>
          </a:p>
        </p:txBody>
      </p:sp>
      <p:sp>
        <p:nvSpPr>
          <p:cNvPr id="5" name="标题 1"/>
          <p:cNvSpPr txBox="1"/>
          <p:nvPr/>
        </p:nvSpPr>
        <p:spPr>
          <a:xfrm rot="0" flipH="0" flipV="0">
            <a:off x="890641" y="1949279"/>
            <a:ext cx="957360" cy="957360"/>
          </a:xfrm>
          <a:prstGeom prst="ellipse">
            <a:avLst/>
          </a:prstGeom>
          <a:noFill/>
          <a:ln w="28575" cap="sq">
            <a:solidFill>
              <a:schemeClr val="accent1"/>
            </a:solidFill>
            <a:miter/>
          </a:ln>
        </p:spPr>
        <p:txBody>
          <a:bodyPr vert="horz" wrap="square" lIns="0" tIns="0" rIns="0" bIns="0" rtlCol="0" anchor="ctr"/>
          <a:lstStyle/>
          <a:p>
            <a:pPr algn="ctr">
              <a:lnSpc>
                <a:spcPct val="110000"/>
              </a:lnSpc>
            </a:pPr>
            <a:endParaRPr kumimoji="1" lang="zh-CN" altLang="en-US"/>
          </a:p>
        </p:txBody>
      </p:sp>
      <p:cxnSp>
        <p:nvCxnSpPr>
          <p:cNvPr id="6" name="线条 1"/>
          <p:cNvCxnSpPr/>
          <p:nvPr/>
        </p:nvCxnSpPr>
        <p:spPr>
          <a:xfrm rot="0" flipH="0" flipV="0">
            <a:off x="866295" y="3180777"/>
            <a:ext cx="4680000" cy="0"/>
          </a:xfrm>
          <a:prstGeom prst="line">
            <a:avLst/>
          </a:prstGeom>
          <a:noFill/>
          <a:ln w="6350" cap="sq">
            <a:solidFill>
              <a:schemeClr val="accent1"/>
            </a:solidFill>
            <a:miter/>
            <a:headEnd type="diamond"/>
          </a:ln>
        </p:spPr>
      </p:cxnSp>
      <p:sp>
        <p:nvSpPr>
          <p:cNvPr id="7" name="标题 1"/>
          <p:cNvSpPr txBox="1"/>
          <p:nvPr/>
        </p:nvSpPr>
        <p:spPr>
          <a:xfrm rot="0" flipH="0" flipV="0">
            <a:off x="1977895" y="1943100"/>
            <a:ext cx="3572005" cy="965200"/>
          </a:xfrm>
          <a:prstGeom prst="rect">
            <a:avLst/>
          </a:prstGeom>
          <a:noFill/>
          <a:ln>
            <a:noFill/>
          </a:ln>
        </p:spPr>
        <p:txBody>
          <a:bodyPr vert="horz" wrap="square" lIns="0" tIns="0" rIns="0" bIns="0" rtlCol="0" anchor="ctr"/>
          <a:lstStyle/>
          <a:p>
            <a:pPr algn="l">
              <a:lnSpc>
                <a:spcPct val="130000"/>
              </a:lnSpc>
            </a:pPr>
            <a:r>
              <a:rPr kumimoji="1" lang="en-US" altLang="zh-CN" sz="2000">
                <a:ln w="3175">
                  <a:noFill/>
                </a:ln>
                <a:solidFill>
                  <a:srgbClr val="AA7126">
                    <a:alpha val="100000"/>
                  </a:srgbClr>
                </a:solidFill>
                <a:latin typeface="Source Han Sans CN Bold Bold"/>
                <a:ea typeface="Source Han Sans CN Bold Bold"/>
                <a:cs typeface="Source Han Sans CN Bold Bold"/>
              </a:rPr>
              <a:t>条件要求</a:t>
            </a:r>
            <a:endParaRPr kumimoji="1" lang="zh-CN" altLang="en-US"/>
          </a:p>
        </p:txBody>
      </p:sp>
      <p:sp>
        <p:nvSpPr>
          <p:cNvPr id="8" name="标题 1"/>
          <p:cNvSpPr txBox="1"/>
          <p:nvPr/>
        </p:nvSpPr>
        <p:spPr>
          <a:xfrm rot="0" flipH="0" flipV="0">
            <a:off x="889000" y="3428895"/>
            <a:ext cx="4660900" cy="1912159"/>
          </a:xfrm>
          <a:prstGeom prst="rect">
            <a:avLst/>
          </a:prstGeom>
          <a:noFill/>
          <a:ln cap="sq">
            <a:noFill/>
          </a:ln>
          <a:effectLst/>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不同的增值税税收优惠政策有不同的申请条件。企业需要根据自身所属行业和经营情况，对照国家发布的增值税税收优惠政策文件进行自查，确保自身符合相应的条件。例如，申请高新技术企业增值税优惠，企业需满足高新技术企业的认定标准，包括研发投入、科技人员占比等方面的要求。</a:t>
            </a:r>
            <a:endParaRPr kumimoji="1" lang="zh-CN" altLang="en-US"/>
          </a:p>
        </p:txBody>
      </p:sp>
      <p:sp>
        <p:nvSpPr>
          <p:cNvPr id="9" name="标题 1"/>
          <p:cNvSpPr txBox="1"/>
          <p:nvPr/>
        </p:nvSpPr>
        <p:spPr>
          <a:xfrm rot="0" flipH="0" flipV="0">
            <a:off x="6391441" y="1673342"/>
            <a:ext cx="5112000" cy="3960000"/>
          </a:xfrm>
          <a:prstGeom prst="roundRect">
            <a:avLst>
              <a:gd name="adj" fmla="val 4912"/>
            </a:avLst>
          </a:prstGeom>
          <a:solidFill>
            <a:schemeClr val="bg1"/>
          </a:solidFill>
          <a:ln w="12700" cap="sq">
            <a:gradFill>
              <a:gsLst>
                <a:gs pos="0">
                  <a:schemeClr val="accent1">
                    <a:alpha val="0"/>
                  </a:schemeClr>
                </a:gs>
                <a:gs pos="100000">
                  <a:schemeClr val="bg1">
                    <a:alpha val="0"/>
                  </a:schemeClr>
                </a:gs>
              </a:gsLst>
              <a:lin ang="5400000" scaled="0"/>
            </a:gradFill>
            <a:miter/>
          </a:ln>
          <a:effectLst>
            <a:outerShdw dist="0" blurRad="254000" dir="16200000" sx="100000" sy="100000" kx="0" ky="0" algn="b" rotWithShape="0">
              <a:schemeClr val="accent1">
                <a:alpha val="15000"/>
              </a:schemeClr>
            </a:outerShdw>
          </a:effectLst>
        </p:spPr>
        <p:txBody>
          <a:bodyPr vert="horz" wrap="square" lIns="0" tIns="0" rIns="0" bIns="0" rtlCol="0" anchor="ctr"/>
          <a:lstStyle/>
          <a:p>
            <a:pPr algn="ctr">
              <a:lnSpc>
                <a:spcPct val="110000"/>
              </a:lnSpc>
            </a:pPr>
            <a:endParaRPr kumimoji="1" lang="zh-CN" altLang="en-US"/>
          </a:p>
        </p:txBody>
      </p:sp>
      <p:sp>
        <p:nvSpPr>
          <p:cNvPr id="10" name="标题 1"/>
          <p:cNvSpPr txBox="1"/>
          <p:nvPr/>
        </p:nvSpPr>
        <p:spPr>
          <a:xfrm rot="0" flipH="0" flipV="0">
            <a:off x="1001105" y="2059743"/>
            <a:ext cx="736431" cy="736431"/>
          </a:xfrm>
          <a:prstGeom prst="ellipse">
            <a:avLst/>
          </a:prstGeom>
          <a:gradFill>
            <a:gsLst>
              <a:gs pos="0">
                <a:schemeClr val="accent1"/>
              </a:gs>
              <a:gs pos="100000">
                <a:schemeClr val="accent1">
                  <a:lumMod val="60000"/>
                  <a:lumOff val="40000"/>
                  <a:alpha val="10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618161" y="1949279"/>
            <a:ext cx="957360" cy="957360"/>
          </a:xfrm>
          <a:prstGeom prst="ellipse">
            <a:avLst/>
          </a:prstGeom>
          <a:noFill/>
          <a:ln w="28575" cap="sq">
            <a:solidFill>
              <a:schemeClr val="accent1"/>
            </a:solidFill>
            <a:miter/>
          </a:ln>
        </p:spPr>
        <p:txBody>
          <a:bodyPr vert="horz" wrap="square" lIns="0" tIns="0" rIns="0" bIns="0" rtlCol="0" anchor="ctr"/>
          <a:lstStyle/>
          <a:p>
            <a:pPr algn="ctr">
              <a:lnSpc>
                <a:spcPct val="110000"/>
              </a:lnSpc>
            </a:pPr>
            <a:endParaRPr kumimoji="1" lang="zh-CN" altLang="en-US"/>
          </a:p>
        </p:txBody>
      </p:sp>
      <p:cxnSp>
        <p:nvCxnSpPr>
          <p:cNvPr id="12" name="线条 1"/>
          <p:cNvCxnSpPr/>
          <p:nvPr/>
        </p:nvCxnSpPr>
        <p:spPr>
          <a:xfrm rot="0" flipH="0" flipV="0">
            <a:off x="6607441" y="3180777"/>
            <a:ext cx="4680000" cy="0"/>
          </a:xfrm>
          <a:prstGeom prst="line">
            <a:avLst/>
          </a:prstGeom>
          <a:noFill/>
          <a:ln w="6350" cap="sq">
            <a:solidFill>
              <a:schemeClr val="accent1"/>
            </a:solidFill>
            <a:miter/>
            <a:headEnd type="diamond"/>
          </a:ln>
        </p:spPr>
      </p:cxnSp>
      <p:sp>
        <p:nvSpPr>
          <p:cNvPr id="13" name="标题 1"/>
          <p:cNvSpPr txBox="1"/>
          <p:nvPr/>
        </p:nvSpPr>
        <p:spPr>
          <a:xfrm rot="0" flipH="0" flipV="0">
            <a:off x="7719041" y="1943100"/>
            <a:ext cx="3571259" cy="965200"/>
          </a:xfrm>
          <a:prstGeom prst="rect">
            <a:avLst/>
          </a:prstGeom>
          <a:noFill/>
          <a:ln>
            <a:noFill/>
          </a:ln>
        </p:spPr>
        <p:txBody>
          <a:bodyPr vert="horz" wrap="square" lIns="0" tIns="0" rIns="0" bIns="0" rtlCol="0" anchor="ctr"/>
          <a:lstStyle/>
          <a:p>
            <a:pPr algn="l">
              <a:lnSpc>
                <a:spcPct val="130000"/>
              </a:lnSpc>
            </a:pPr>
            <a:r>
              <a:rPr kumimoji="1" lang="en-US" altLang="zh-CN" sz="2000">
                <a:ln w="3175">
                  <a:noFill/>
                </a:ln>
                <a:solidFill>
                  <a:srgbClr val="AA7126">
                    <a:alpha val="100000"/>
                  </a:srgbClr>
                </a:solidFill>
                <a:latin typeface="Source Han Sans CN Bold Bold"/>
                <a:ea typeface="Source Han Sans CN Bold Bold"/>
                <a:cs typeface="Source Han Sans CN Bold Bold"/>
              </a:rPr>
              <a:t>申请流程</a:t>
            </a:r>
            <a:endParaRPr kumimoji="1" lang="zh-CN" altLang="en-US"/>
          </a:p>
        </p:txBody>
      </p:sp>
      <p:sp>
        <p:nvSpPr>
          <p:cNvPr id="14" name="标题 1"/>
          <p:cNvSpPr txBox="1"/>
          <p:nvPr/>
        </p:nvSpPr>
        <p:spPr>
          <a:xfrm rot="0" flipH="0" flipV="0">
            <a:off x="6616700" y="3428895"/>
            <a:ext cx="4673600" cy="1912159"/>
          </a:xfrm>
          <a:prstGeom prst="rect">
            <a:avLst/>
          </a:prstGeom>
          <a:noFill/>
          <a:ln cap="sq">
            <a:noFill/>
          </a:ln>
          <a:effectLst/>
        </p:spPr>
        <p:txBody>
          <a:bodyPr vert="horz" wrap="square" lIns="0" tIns="0" rIns="0" bIns="0" rtlCol="0" anchor="t"/>
          <a:lstStyle/>
          <a:p>
            <a:pPr algn="l">
              <a:lnSpc>
                <a:spcPct val="150000"/>
              </a:lnSpc>
            </a:pPr>
            <a:r>
              <a:rPr kumimoji="1" lang="en-US" altLang="zh-CN" sz="1600">
                <a:ln w="12700">
                  <a:noFill/>
                </a:ln>
                <a:solidFill>
                  <a:srgbClr val="404040">
                    <a:alpha val="100000"/>
                  </a:srgbClr>
                </a:solidFill>
                <a:latin typeface="Source Han Sans CN Normal"/>
                <a:ea typeface="Source Han Sans CN Normal"/>
                <a:cs typeface="Source Han Sans CN Normal"/>
              </a:rPr>
              <a:t>一般来说，企业申请增值税税收优惠需向当地税务机关提交申请材料，包括企业基本情况说明、财务报表、相关资质证明等。申请材料需确保真实有效，准确反映企业的实际情况。税务机关在收到申请后，会进行审核，审核通过后方可享受相应的税收优惠政策。</a:t>
            </a:r>
            <a:endParaRPr kumimoji="1" lang="zh-CN" altLang="en-US"/>
          </a:p>
        </p:txBody>
      </p:sp>
      <p:sp>
        <p:nvSpPr>
          <p:cNvPr id="15" name="标题 1"/>
          <p:cNvSpPr txBox="1"/>
          <p:nvPr/>
        </p:nvSpPr>
        <p:spPr>
          <a:xfrm rot="0" flipH="0" flipV="0">
            <a:off x="6728625" y="2059744"/>
            <a:ext cx="736431" cy="736431"/>
          </a:xfrm>
          <a:prstGeom prst="ellipse">
            <a:avLst/>
          </a:prstGeom>
          <a:gradFill>
            <a:gsLst>
              <a:gs pos="0">
                <a:schemeClr val="accent1"/>
              </a:gs>
              <a:gs pos="100000">
                <a:schemeClr val="accent1">
                  <a:lumMod val="60000"/>
                  <a:lumOff val="40000"/>
                  <a:alpha val="10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6932060" y="2239773"/>
            <a:ext cx="329562" cy="376372"/>
          </a:xfrm>
          <a:custGeom>
            <a:avLst/>
            <a:gdLst>
              <a:gd name="connsiteX0" fmla="*/ 1449958 w 1449958"/>
              <a:gd name="connsiteY0" fmla="*/ 669913 h 1655898"/>
              <a:gd name="connsiteX1" fmla="*/ 1449586 w 1449958"/>
              <a:gd name="connsiteY1" fmla="*/ 666192 h 1655898"/>
              <a:gd name="connsiteX2" fmla="*/ 1449586 w 1449958"/>
              <a:gd name="connsiteY2" fmla="*/ 665634 h 1655898"/>
              <a:gd name="connsiteX3" fmla="*/ 1448098 w 1449958"/>
              <a:gd name="connsiteY3" fmla="*/ 658006 h 1655898"/>
              <a:gd name="connsiteX4" fmla="*/ 1445307 w 1449958"/>
              <a:gd name="connsiteY4" fmla="*/ 650379 h 1655898"/>
              <a:gd name="connsiteX5" fmla="*/ 1443633 w 1449958"/>
              <a:gd name="connsiteY5" fmla="*/ 646844 h 1655898"/>
              <a:gd name="connsiteX6" fmla="*/ 1441772 w 1449958"/>
              <a:gd name="connsiteY6" fmla="*/ 643496 h 1655898"/>
              <a:gd name="connsiteX7" fmla="*/ 1441400 w 1449958"/>
              <a:gd name="connsiteY7" fmla="*/ 643124 h 1655898"/>
              <a:gd name="connsiteX8" fmla="*/ 1439354 w 1449958"/>
              <a:gd name="connsiteY8" fmla="*/ 640147 h 1655898"/>
              <a:gd name="connsiteX9" fmla="*/ 1439168 w 1449958"/>
              <a:gd name="connsiteY9" fmla="*/ 639775 h 1655898"/>
              <a:gd name="connsiteX10" fmla="*/ 1436936 w 1449958"/>
              <a:gd name="connsiteY10" fmla="*/ 636798 h 1655898"/>
              <a:gd name="connsiteX11" fmla="*/ 1436378 w 1449958"/>
              <a:gd name="connsiteY11" fmla="*/ 636240 h 1655898"/>
              <a:gd name="connsiteX12" fmla="*/ 1433773 w 1449958"/>
              <a:gd name="connsiteY12" fmla="*/ 633450 h 1655898"/>
              <a:gd name="connsiteX13" fmla="*/ 816136 w 1449958"/>
              <a:gd name="connsiteY13" fmla="*/ 15813 h 1655898"/>
              <a:gd name="connsiteX14" fmla="*/ 813346 w 1449958"/>
              <a:gd name="connsiteY14" fmla="*/ 13208 h 1655898"/>
              <a:gd name="connsiteX15" fmla="*/ 812788 w 1449958"/>
              <a:gd name="connsiteY15" fmla="*/ 12650 h 1655898"/>
              <a:gd name="connsiteX16" fmla="*/ 809997 w 1449958"/>
              <a:gd name="connsiteY16" fmla="*/ 10418 h 1655898"/>
              <a:gd name="connsiteX17" fmla="*/ 809625 w 1449958"/>
              <a:gd name="connsiteY17" fmla="*/ 10232 h 1655898"/>
              <a:gd name="connsiteX18" fmla="*/ 806834 w 1449958"/>
              <a:gd name="connsiteY18" fmla="*/ 8372 h 1655898"/>
              <a:gd name="connsiteX19" fmla="*/ 806276 w 1449958"/>
              <a:gd name="connsiteY19" fmla="*/ 8000 h 1655898"/>
              <a:gd name="connsiteX20" fmla="*/ 802928 w 1449958"/>
              <a:gd name="connsiteY20" fmla="*/ 6139 h 1655898"/>
              <a:gd name="connsiteX21" fmla="*/ 802742 w 1449958"/>
              <a:gd name="connsiteY21" fmla="*/ 6139 h 1655898"/>
              <a:gd name="connsiteX22" fmla="*/ 799207 w 1449958"/>
              <a:gd name="connsiteY22" fmla="*/ 4465 h 1655898"/>
              <a:gd name="connsiteX23" fmla="*/ 799021 w 1449958"/>
              <a:gd name="connsiteY23" fmla="*/ 4465 h 1655898"/>
              <a:gd name="connsiteX24" fmla="*/ 791580 w 1449958"/>
              <a:gd name="connsiteY24" fmla="*/ 1860 h 1655898"/>
              <a:gd name="connsiteX25" fmla="*/ 791394 w 1449958"/>
              <a:gd name="connsiteY25" fmla="*/ 1860 h 1655898"/>
              <a:gd name="connsiteX26" fmla="*/ 783766 w 1449958"/>
              <a:gd name="connsiteY26" fmla="*/ 372 h 1655898"/>
              <a:gd name="connsiteX27" fmla="*/ 783022 w 1449958"/>
              <a:gd name="connsiteY27" fmla="*/ 372 h 1655898"/>
              <a:gd name="connsiteX28" fmla="*/ 779301 w 1449958"/>
              <a:gd name="connsiteY28" fmla="*/ 0 h 1655898"/>
              <a:gd name="connsiteX29" fmla="*/ 261751 w 1449958"/>
              <a:gd name="connsiteY29" fmla="*/ 0 h 1655898"/>
              <a:gd name="connsiteX30" fmla="*/ 0 w 1449958"/>
              <a:gd name="connsiteY30" fmla="*/ 261751 h 1655898"/>
              <a:gd name="connsiteX31" fmla="*/ 0 w 1449958"/>
              <a:gd name="connsiteY31" fmla="*/ 1394148 h 1655898"/>
              <a:gd name="connsiteX32" fmla="*/ 261751 w 1449958"/>
              <a:gd name="connsiteY32" fmla="*/ 1655899 h 1655898"/>
              <a:gd name="connsiteX33" fmla="*/ 1188207 w 1449958"/>
              <a:gd name="connsiteY33" fmla="*/ 1655899 h 1655898"/>
              <a:gd name="connsiteX34" fmla="*/ 1449958 w 1449958"/>
              <a:gd name="connsiteY34" fmla="*/ 1394148 h 1655898"/>
              <a:gd name="connsiteX35" fmla="*/ 1449958 w 1449958"/>
              <a:gd name="connsiteY35" fmla="*/ 672889 h 1655898"/>
              <a:gd name="connsiteX36" fmla="*/ 1449958 w 1449958"/>
              <a:gd name="connsiteY36" fmla="*/ 669913 h 1655898"/>
              <a:gd name="connsiteX37" fmla="*/ 832321 w 1449958"/>
              <a:gd name="connsiteY37" fmla="*/ 466948 h 1655898"/>
              <a:gd name="connsiteX38" fmla="*/ 832321 w 1449958"/>
              <a:gd name="connsiteY38" fmla="*/ 189942 h 1655898"/>
              <a:gd name="connsiteX39" fmla="*/ 1259458 w 1449958"/>
              <a:gd name="connsiteY39" fmla="*/ 617079 h 1655898"/>
              <a:gd name="connsiteX40" fmla="*/ 982452 w 1449958"/>
              <a:gd name="connsiteY40" fmla="*/ 617079 h 1655898"/>
              <a:gd name="connsiteX41" fmla="*/ 832321 w 1449958"/>
              <a:gd name="connsiteY41" fmla="*/ 466948 h 1655898"/>
              <a:gd name="connsiteX42" fmla="*/ 1338337 w 1449958"/>
              <a:gd name="connsiteY42" fmla="*/ 1393403 h 1655898"/>
              <a:gd name="connsiteX43" fmla="*/ 1188207 w 1449958"/>
              <a:gd name="connsiteY43" fmla="*/ 1543534 h 1655898"/>
              <a:gd name="connsiteX44" fmla="*/ 261751 w 1449958"/>
              <a:gd name="connsiteY44" fmla="*/ 1543534 h 1655898"/>
              <a:gd name="connsiteX45" fmla="*/ 111621 w 1449958"/>
              <a:gd name="connsiteY45" fmla="*/ 1393403 h 1655898"/>
              <a:gd name="connsiteX46" fmla="*/ 111621 w 1449958"/>
              <a:gd name="connsiteY46" fmla="*/ 261007 h 1655898"/>
              <a:gd name="connsiteX47" fmla="*/ 261751 w 1449958"/>
              <a:gd name="connsiteY47" fmla="*/ 110877 h 1655898"/>
              <a:gd name="connsiteX48" fmla="*/ 720700 w 1449958"/>
              <a:gd name="connsiteY48" fmla="*/ 110877 h 1655898"/>
              <a:gd name="connsiteX49" fmla="*/ 720700 w 1449958"/>
              <a:gd name="connsiteY49" fmla="*/ 466948 h 1655898"/>
              <a:gd name="connsiteX50" fmla="*/ 982452 w 1449958"/>
              <a:gd name="connsiteY50" fmla="*/ 728700 h 1655898"/>
              <a:gd name="connsiteX51" fmla="*/ 1338523 w 1449958"/>
              <a:gd name="connsiteY51" fmla="*/ 728700 h 1655898"/>
              <a:gd name="connsiteX52" fmla="*/ 1338523 w 1449958"/>
              <a:gd name="connsiteY52" fmla="*/ 1393403 h 1655898"/>
            </a:gdLst>
            <a:rect l="l" t="t" r="r" b="b"/>
            <a:pathLst>
              <a:path w="1449958" h="1655898">
                <a:moveTo>
                  <a:pt x="1449958" y="669913"/>
                </a:moveTo>
                <a:cubicBezTo>
                  <a:pt x="1449958" y="668610"/>
                  <a:pt x="1449772" y="667308"/>
                  <a:pt x="1449586" y="666192"/>
                </a:cubicBezTo>
                <a:lnTo>
                  <a:pt x="1449586" y="665634"/>
                </a:lnTo>
                <a:cubicBezTo>
                  <a:pt x="1449214" y="663029"/>
                  <a:pt x="1448656" y="660425"/>
                  <a:pt x="1448098" y="658006"/>
                </a:cubicBezTo>
                <a:cubicBezTo>
                  <a:pt x="1447354" y="655402"/>
                  <a:pt x="1446423" y="652797"/>
                  <a:pt x="1445307" y="650379"/>
                </a:cubicBezTo>
                <a:cubicBezTo>
                  <a:pt x="1444749" y="649077"/>
                  <a:pt x="1444191" y="647960"/>
                  <a:pt x="1443633" y="646844"/>
                </a:cubicBezTo>
                <a:cubicBezTo>
                  <a:pt x="1443075" y="645728"/>
                  <a:pt x="1442331" y="644612"/>
                  <a:pt x="1441772" y="643496"/>
                </a:cubicBezTo>
                <a:cubicBezTo>
                  <a:pt x="1441587" y="643310"/>
                  <a:pt x="1441587" y="643124"/>
                  <a:pt x="1441400" y="643124"/>
                </a:cubicBezTo>
                <a:cubicBezTo>
                  <a:pt x="1440842" y="642193"/>
                  <a:pt x="1440098" y="641077"/>
                  <a:pt x="1439354" y="640147"/>
                </a:cubicBezTo>
                <a:cubicBezTo>
                  <a:pt x="1439354" y="640147"/>
                  <a:pt x="1439168" y="639961"/>
                  <a:pt x="1439168" y="639775"/>
                </a:cubicBezTo>
                <a:cubicBezTo>
                  <a:pt x="1438424" y="638845"/>
                  <a:pt x="1437680" y="637729"/>
                  <a:pt x="1436936" y="636798"/>
                </a:cubicBezTo>
                <a:lnTo>
                  <a:pt x="1436378" y="636240"/>
                </a:lnTo>
                <a:cubicBezTo>
                  <a:pt x="1435633" y="635310"/>
                  <a:pt x="1434703" y="634380"/>
                  <a:pt x="1433773" y="633450"/>
                </a:cubicBezTo>
                <a:lnTo>
                  <a:pt x="816136" y="15813"/>
                </a:lnTo>
                <a:cubicBezTo>
                  <a:pt x="815206" y="14883"/>
                  <a:pt x="814276" y="14139"/>
                  <a:pt x="813346" y="13208"/>
                </a:cubicBezTo>
                <a:lnTo>
                  <a:pt x="812788" y="12650"/>
                </a:lnTo>
                <a:lnTo>
                  <a:pt x="809997" y="10418"/>
                </a:lnTo>
                <a:cubicBezTo>
                  <a:pt x="809811" y="10418"/>
                  <a:pt x="809811" y="10232"/>
                  <a:pt x="809625" y="10232"/>
                </a:cubicBezTo>
                <a:cubicBezTo>
                  <a:pt x="808695" y="9488"/>
                  <a:pt x="807765" y="8930"/>
                  <a:pt x="806834" y="8372"/>
                </a:cubicBezTo>
                <a:cubicBezTo>
                  <a:pt x="806649" y="8186"/>
                  <a:pt x="806462" y="8186"/>
                  <a:pt x="806276" y="8000"/>
                </a:cubicBezTo>
                <a:cubicBezTo>
                  <a:pt x="805160" y="7255"/>
                  <a:pt x="804044" y="6697"/>
                  <a:pt x="802928" y="6139"/>
                </a:cubicBezTo>
                <a:lnTo>
                  <a:pt x="802742" y="6139"/>
                </a:lnTo>
                <a:cubicBezTo>
                  <a:pt x="801626" y="5581"/>
                  <a:pt x="800509" y="5023"/>
                  <a:pt x="799207" y="4465"/>
                </a:cubicBezTo>
                <a:lnTo>
                  <a:pt x="799021" y="4465"/>
                </a:lnTo>
                <a:cubicBezTo>
                  <a:pt x="796603" y="3349"/>
                  <a:pt x="793998" y="2418"/>
                  <a:pt x="791580" y="1860"/>
                </a:cubicBezTo>
                <a:lnTo>
                  <a:pt x="791394" y="1860"/>
                </a:lnTo>
                <a:cubicBezTo>
                  <a:pt x="788975" y="1116"/>
                  <a:pt x="786371" y="744"/>
                  <a:pt x="783766" y="372"/>
                </a:cubicBezTo>
                <a:lnTo>
                  <a:pt x="783022" y="372"/>
                </a:lnTo>
                <a:cubicBezTo>
                  <a:pt x="781720" y="186"/>
                  <a:pt x="780604" y="186"/>
                  <a:pt x="779301" y="0"/>
                </a:cubicBezTo>
                <a:lnTo>
                  <a:pt x="261751" y="0"/>
                </a:lnTo>
                <a:cubicBezTo>
                  <a:pt x="117388" y="0"/>
                  <a:pt x="0" y="117388"/>
                  <a:pt x="0" y="261751"/>
                </a:cubicBezTo>
                <a:lnTo>
                  <a:pt x="0" y="1394148"/>
                </a:lnTo>
                <a:cubicBezTo>
                  <a:pt x="0" y="1538511"/>
                  <a:pt x="117388" y="1655899"/>
                  <a:pt x="261751" y="1655899"/>
                </a:cubicBezTo>
                <a:lnTo>
                  <a:pt x="1188207" y="1655899"/>
                </a:lnTo>
                <a:cubicBezTo>
                  <a:pt x="1332570" y="1655899"/>
                  <a:pt x="1449958" y="1538511"/>
                  <a:pt x="1449958" y="1394148"/>
                </a:cubicBezTo>
                <a:lnTo>
                  <a:pt x="1449958" y="672889"/>
                </a:lnTo>
                <a:lnTo>
                  <a:pt x="1449958" y="669913"/>
                </a:lnTo>
                <a:close/>
                <a:moveTo>
                  <a:pt x="832321" y="466948"/>
                </a:moveTo>
                <a:lnTo>
                  <a:pt x="832321" y="189942"/>
                </a:lnTo>
                <a:lnTo>
                  <a:pt x="1259458" y="617079"/>
                </a:lnTo>
                <a:lnTo>
                  <a:pt x="982452" y="617079"/>
                </a:lnTo>
                <a:cubicBezTo>
                  <a:pt x="899666" y="617079"/>
                  <a:pt x="832321" y="549734"/>
                  <a:pt x="832321" y="466948"/>
                </a:cubicBezTo>
                <a:close/>
                <a:moveTo>
                  <a:pt x="1338337" y="1393403"/>
                </a:moveTo>
                <a:cubicBezTo>
                  <a:pt x="1338337" y="1476189"/>
                  <a:pt x="1270992" y="1543534"/>
                  <a:pt x="1188207" y="1543534"/>
                </a:cubicBezTo>
                <a:lnTo>
                  <a:pt x="261751" y="1543534"/>
                </a:lnTo>
                <a:cubicBezTo>
                  <a:pt x="178966" y="1543534"/>
                  <a:pt x="111621" y="1476189"/>
                  <a:pt x="111621" y="1393403"/>
                </a:cubicBezTo>
                <a:lnTo>
                  <a:pt x="111621" y="261007"/>
                </a:lnTo>
                <a:cubicBezTo>
                  <a:pt x="111621" y="178222"/>
                  <a:pt x="178966" y="110877"/>
                  <a:pt x="261751" y="110877"/>
                </a:cubicBezTo>
                <a:lnTo>
                  <a:pt x="720700" y="110877"/>
                </a:lnTo>
                <a:lnTo>
                  <a:pt x="720700" y="466948"/>
                </a:lnTo>
                <a:cubicBezTo>
                  <a:pt x="720700" y="611312"/>
                  <a:pt x="838088" y="728700"/>
                  <a:pt x="982452" y="728700"/>
                </a:cubicBezTo>
                <a:lnTo>
                  <a:pt x="1338523" y="728700"/>
                </a:lnTo>
                <a:lnTo>
                  <a:pt x="1338523" y="1393403"/>
                </a:ln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0" flipH="0" flipV="0">
            <a:off x="1195597" y="2239773"/>
            <a:ext cx="347450" cy="37637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8"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申请条件与流程</a:t>
            </a:r>
            <a:endParaRPr kumimoji="1" lang="zh-CN" altLang="en-US"/>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1110580" y="1692828"/>
            <a:ext cx="2568356" cy="1889860"/>
          </a:xfrm>
          <a:prstGeom prst="roundRect">
            <a:avLst>
              <a:gd name="adj" fmla="val 5152"/>
            </a:avLst>
          </a:prstGeom>
          <a:no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2005586" y="1292457"/>
            <a:ext cx="778344" cy="778343"/>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2221170" y="1521048"/>
            <a:ext cx="347176" cy="321161"/>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6" name="标题 1"/>
          <p:cNvSpPr txBox="1"/>
          <p:nvPr/>
        </p:nvSpPr>
        <p:spPr>
          <a:xfrm rot="0" flipH="0" flipV="0">
            <a:off x="660054" y="2135194"/>
            <a:ext cx="3469410" cy="3479747"/>
          </a:xfrm>
          <a:prstGeom prst="roundRect">
            <a:avLst>
              <a:gd name="adj" fmla="val 515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19490" y="2195473"/>
            <a:ext cx="3350538" cy="3359189"/>
          </a:xfrm>
          <a:prstGeom prst="roundRect">
            <a:avLst>
              <a:gd name="adj" fmla="val 5152"/>
            </a:avLst>
          </a:prstGeom>
          <a:solidFill>
            <a:schemeClr val="accent1"/>
          </a:solid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953625" y="3298246"/>
            <a:ext cx="2882257" cy="1997655"/>
          </a:xfrm>
          <a:prstGeom prst="rect">
            <a:avLst/>
          </a:prstGeom>
          <a:noFill/>
          <a:ln cap="sq">
            <a:noFill/>
          </a:ln>
        </p:spPr>
        <p:txBody>
          <a:bodyPr vert="horz" wrap="square" lIns="0" tIns="0" rIns="0" bIns="0" rtlCol="0" anchor="t"/>
          <a:lstStyle/>
          <a:p>
            <a:pPr algn="ctr">
              <a:lnSpc>
                <a:spcPct val="150000"/>
              </a:lnSpc>
            </a:pPr>
            <a:r>
              <a:rPr kumimoji="1" lang="en-US" altLang="zh-CN" sz="1500">
                <a:ln w="12700">
                  <a:noFill/>
                </a:ln>
                <a:solidFill>
                  <a:srgbClr val="FFFFFF">
                    <a:alpha val="100000"/>
                  </a:srgbClr>
                </a:solidFill>
                <a:latin typeface="Source Han Sans CN Normal"/>
                <a:ea typeface="Source Han Sans CN Normal"/>
                <a:cs typeface="Source Han Sans CN Normal"/>
              </a:rPr>
              <a:t>企业在享受增值税税收优惠政策时，必须严格遵守相关法律法规和政策规定，确保经营活动的合规性。不得通过虚假申报、提供虚假材料等手段骗取税收优惠，否则将面临严厉的法律制裁。</a:t>
            </a:r>
            <a:endParaRPr kumimoji="1" lang="zh-CN" altLang="en-US"/>
          </a:p>
        </p:txBody>
      </p:sp>
      <p:sp>
        <p:nvSpPr>
          <p:cNvPr id="9" name="标题 1"/>
          <p:cNvSpPr txBox="1"/>
          <p:nvPr/>
        </p:nvSpPr>
        <p:spPr>
          <a:xfrm rot="0" flipH="0" flipV="0">
            <a:off x="953626" y="2399660"/>
            <a:ext cx="2882257" cy="818339"/>
          </a:xfrm>
          <a:prstGeom prst="rect">
            <a:avLst/>
          </a:prstGeom>
          <a:noFill/>
          <a:ln cap="sq">
            <a:noFill/>
          </a:ln>
        </p:spPr>
        <p:txBody>
          <a:bodyPr vert="horz" wrap="square" lIns="0" tIns="0" rIns="0" bIns="0" rtlCol="0" anchor="b"/>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合规性要求</a:t>
            </a:r>
            <a:endParaRPr kumimoji="1" lang="zh-CN" altLang="en-US"/>
          </a:p>
        </p:txBody>
      </p:sp>
      <p:sp>
        <p:nvSpPr>
          <p:cNvPr id="10" name="标题 1"/>
          <p:cNvSpPr txBox="1"/>
          <p:nvPr/>
        </p:nvSpPr>
        <p:spPr>
          <a:xfrm rot="0" flipH="0" flipV="0">
            <a:off x="4796818" y="1692828"/>
            <a:ext cx="2568356" cy="1889860"/>
          </a:xfrm>
          <a:prstGeom prst="roundRect">
            <a:avLst>
              <a:gd name="adj" fmla="val 5152"/>
            </a:avLst>
          </a:prstGeom>
          <a:no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5691825" y="1292457"/>
            <a:ext cx="778344" cy="778343"/>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5928997" y="1508040"/>
            <a:ext cx="303997" cy="347176"/>
          </a:xfrm>
          <a:custGeom>
            <a:avLst/>
            <a:gdLst>
              <a:gd name="connsiteX0" fmla="*/ 1449958 w 1449958"/>
              <a:gd name="connsiteY0" fmla="*/ 669913 h 1655898"/>
              <a:gd name="connsiteX1" fmla="*/ 1449586 w 1449958"/>
              <a:gd name="connsiteY1" fmla="*/ 666192 h 1655898"/>
              <a:gd name="connsiteX2" fmla="*/ 1449586 w 1449958"/>
              <a:gd name="connsiteY2" fmla="*/ 665634 h 1655898"/>
              <a:gd name="connsiteX3" fmla="*/ 1448098 w 1449958"/>
              <a:gd name="connsiteY3" fmla="*/ 658006 h 1655898"/>
              <a:gd name="connsiteX4" fmla="*/ 1445307 w 1449958"/>
              <a:gd name="connsiteY4" fmla="*/ 650379 h 1655898"/>
              <a:gd name="connsiteX5" fmla="*/ 1443633 w 1449958"/>
              <a:gd name="connsiteY5" fmla="*/ 646844 h 1655898"/>
              <a:gd name="connsiteX6" fmla="*/ 1441772 w 1449958"/>
              <a:gd name="connsiteY6" fmla="*/ 643496 h 1655898"/>
              <a:gd name="connsiteX7" fmla="*/ 1441400 w 1449958"/>
              <a:gd name="connsiteY7" fmla="*/ 643124 h 1655898"/>
              <a:gd name="connsiteX8" fmla="*/ 1439354 w 1449958"/>
              <a:gd name="connsiteY8" fmla="*/ 640147 h 1655898"/>
              <a:gd name="connsiteX9" fmla="*/ 1439168 w 1449958"/>
              <a:gd name="connsiteY9" fmla="*/ 639775 h 1655898"/>
              <a:gd name="connsiteX10" fmla="*/ 1436936 w 1449958"/>
              <a:gd name="connsiteY10" fmla="*/ 636798 h 1655898"/>
              <a:gd name="connsiteX11" fmla="*/ 1436378 w 1449958"/>
              <a:gd name="connsiteY11" fmla="*/ 636240 h 1655898"/>
              <a:gd name="connsiteX12" fmla="*/ 1433773 w 1449958"/>
              <a:gd name="connsiteY12" fmla="*/ 633450 h 1655898"/>
              <a:gd name="connsiteX13" fmla="*/ 816136 w 1449958"/>
              <a:gd name="connsiteY13" fmla="*/ 15813 h 1655898"/>
              <a:gd name="connsiteX14" fmla="*/ 813346 w 1449958"/>
              <a:gd name="connsiteY14" fmla="*/ 13208 h 1655898"/>
              <a:gd name="connsiteX15" fmla="*/ 812788 w 1449958"/>
              <a:gd name="connsiteY15" fmla="*/ 12650 h 1655898"/>
              <a:gd name="connsiteX16" fmla="*/ 809997 w 1449958"/>
              <a:gd name="connsiteY16" fmla="*/ 10418 h 1655898"/>
              <a:gd name="connsiteX17" fmla="*/ 809625 w 1449958"/>
              <a:gd name="connsiteY17" fmla="*/ 10232 h 1655898"/>
              <a:gd name="connsiteX18" fmla="*/ 806834 w 1449958"/>
              <a:gd name="connsiteY18" fmla="*/ 8372 h 1655898"/>
              <a:gd name="connsiteX19" fmla="*/ 806276 w 1449958"/>
              <a:gd name="connsiteY19" fmla="*/ 8000 h 1655898"/>
              <a:gd name="connsiteX20" fmla="*/ 802928 w 1449958"/>
              <a:gd name="connsiteY20" fmla="*/ 6139 h 1655898"/>
              <a:gd name="connsiteX21" fmla="*/ 802742 w 1449958"/>
              <a:gd name="connsiteY21" fmla="*/ 6139 h 1655898"/>
              <a:gd name="connsiteX22" fmla="*/ 799207 w 1449958"/>
              <a:gd name="connsiteY22" fmla="*/ 4465 h 1655898"/>
              <a:gd name="connsiteX23" fmla="*/ 799021 w 1449958"/>
              <a:gd name="connsiteY23" fmla="*/ 4465 h 1655898"/>
              <a:gd name="connsiteX24" fmla="*/ 791580 w 1449958"/>
              <a:gd name="connsiteY24" fmla="*/ 1860 h 1655898"/>
              <a:gd name="connsiteX25" fmla="*/ 791394 w 1449958"/>
              <a:gd name="connsiteY25" fmla="*/ 1860 h 1655898"/>
              <a:gd name="connsiteX26" fmla="*/ 783766 w 1449958"/>
              <a:gd name="connsiteY26" fmla="*/ 372 h 1655898"/>
              <a:gd name="connsiteX27" fmla="*/ 783022 w 1449958"/>
              <a:gd name="connsiteY27" fmla="*/ 372 h 1655898"/>
              <a:gd name="connsiteX28" fmla="*/ 779301 w 1449958"/>
              <a:gd name="connsiteY28" fmla="*/ 0 h 1655898"/>
              <a:gd name="connsiteX29" fmla="*/ 261751 w 1449958"/>
              <a:gd name="connsiteY29" fmla="*/ 0 h 1655898"/>
              <a:gd name="connsiteX30" fmla="*/ 0 w 1449958"/>
              <a:gd name="connsiteY30" fmla="*/ 261751 h 1655898"/>
              <a:gd name="connsiteX31" fmla="*/ 0 w 1449958"/>
              <a:gd name="connsiteY31" fmla="*/ 1394148 h 1655898"/>
              <a:gd name="connsiteX32" fmla="*/ 261751 w 1449958"/>
              <a:gd name="connsiteY32" fmla="*/ 1655899 h 1655898"/>
              <a:gd name="connsiteX33" fmla="*/ 1188207 w 1449958"/>
              <a:gd name="connsiteY33" fmla="*/ 1655899 h 1655898"/>
              <a:gd name="connsiteX34" fmla="*/ 1449958 w 1449958"/>
              <a:gd name="connsiteY34" fmla="*/ 1394148 h 1655898"/>
              <a:gd name="connsiteX35" fmla="*/ 1449958 w 1449958"/>
              <a:gd name="connsiteY35" fmla="*/ 672889 h 1655898"/>
              <a:gd name="connsiteX36" fmla="*/ 1449958 w 1449958"/>
              <a:gd name="connsiteY36" fmla="*/ 669913 h 1655898"/>
              <a:gd name="connsiteX37" fmla="*/ 832321 w 1449958"/>
              <a:gd name="connsiteY37" fmla="*/ 466948 h 1655898"/>
              <a:gd name="connsiteX38" fmla="*/ 832321 w 1449958"/>
              <a:gd name="connsiteY38" fmla="*/ 189942 h 1655898"/>
              <a:gd name="connsiteX39" fmla="*/ 1259458 w 1449958"/>
              <a:gd name="connsiteY39" fmla="*/ 617079 h 1655898"/>
              <a:gd name="connsiteX40" fmla="*/ 982452 w 1449958"/>
              <a:gd name="connsiteY40" fmla="*/ 617079 h 1655898"/>
              <a:gd name="connsiteX41" fmla="*/ 832321 w 1449958"/>
              <a:gd name="connsiteY41" fmla="*/ 466948 h 1655898"/>
              <a:gd name="connsiteX42" fmla="*/ 1338337 w 1449958"/>
              <a:gd name="connsiteY42" fmla="*/ 1393403 h 1655898"/>
              <a:gd name="connsiteX43" fmla="*/ 1188207 w 1449958"/>
              <a:gd name="connsiteY43" fmla="*/ 1543534 h 1655898"/>
              <a:gd name="connsiteX44" fmla="*/ 261751 w 1449958"/>
              <a:gd name="connsiteY44" fmla="*/ 1543534 h 1655898"/>
              <a:gd name="connsiteX45" fmla="*/ 111621 w 1449958"/>
              <a:gd name="connsiteY45" fmla="*/ 1393403 h 1655898"/>
              <a:gd name="connsiteX46" fmla="*/ 111621 w 1449958"/>
              <a:gd name="connsiteY46" fmla="*/ 261007 h 1655898"/>
              <a:gd name="connsiteX47" fmla="*/ 261751 w 1449958"/>
              <a:gd name="connsiteY47" fmla="*/ 110877 h 1655898"/>
              <a:gd name="connsiteX48" fmla="*/ 720700 w 1449958"/>
              <a:gd name="connsiteY48" fmla="*/ 110877 h 1655898"/>
              <a:gd name="connsiteX49" fmla="*/ 720700 w 1449958"/>
              <a:gd name="connsiteY49" fmla="*/ 466948 h 1655898"/>
              <a:gd name="connsiteX50" fmla="*/ 982452 w 1449958"/>
              <a:gd name="connsiteY50" fmla="*/ 728700 h 1655898"/>
              <a:gd name="connsiteX51" fmla="*/ 1338523 w 1449958"/>
              <a:gd name="connsiteY51" fmla="*/ 728700 h 1655898"/>
              <a:gd name="connsiteX52" fmla="*/ 1338523 w 1449958"/>
              <a:gd name="connsiteY52" fmla="*/ 1393403 h 1655898"/>
            </a:gdLst>
            <a:rect l="l" t="t" r="r" b="b"/>
            <a:pathLst>
              <a:path w="1449958" h="1655898">
                <a:moveTo>
                  <a:pt x="1449958" y="669913"/>
                </a:moveTo>
                <a:cubicBezTo>
                  <a:pt x="1449958" y="668610"/>
                  <a:pt x="1449772" y="667308"/>
                  <a:pt x="1449586" y="666192"/>
                </a:cubicBezTo>
                <a:lnTo>
                  <a:pt x="1449586" y="665634"/>
                </a:lnTo>
                <a:cubicBezTo>
                  <a:pt x="1449214" y="663029"/>
                  <a:pt x="1448656" y="660425"/>
                  <a:pt x="1448098" y="658006"/>
                </a:cubicBezTo>
                <a:cubicBezTo>
                  <a:pt x="1447354" y="655402"/>
                  <a:pt x="1446423" y="652797"/>
                  <a:pt x="1445307" y="650379"/>
                </a:cubicBezTo>
                <a:cubicBezTo>
                  <a:pt x="1444749" y="649077"/>
                  <a:pt x="1444191" y="647960"/>
                  <a:pt x="1443633" y="646844"/>
                </a:cubicBezTo>
                <a:cubicBezTo>
                  <a:pt x="1443075" y="645728"/>
                  <a:pt x="1442331" y="644612"/>
                  <a:pt x="1441772" y="643496"/>
                </a:cubicBezTo>
                <a:cubicBezTo>
                  <a:pt x="1441587" y="643310"/>
                  <a:pt x="1441587" y="643124"/>
                  <a:pt x="1441400" y="643124"/>
                </a:cubicBezTo>
                <a:cubicBezTo>
                  <a:pt x="1440842" y="642193"/>
                  <a:pt x="1440098" y="641077"/>
                  <a:pt x="1439354" y="640147"/>
                </a:cubicBezTo>
                <a:cubicBezTo>
                  <a:pt x="1439354" y="640147"/>
                  <a:pt x="1439168" y="639961"/>
                  <a:pt x="1439168" y="639775"/>
                </a:cubicBezTo>
                <a:cubicBezTo>
                  <a:pt x="1438424" y="638845"/>
                  <a:pt x="1437680" y="637729"/>
                  <a:pt x="1436936" y="636798"/>
                </a:cubicBezTo>
                <a:lnTo>
                  <a:pt x="1436378" y="636240"/>
                </a:lnTo>
                <a:cubicBezTo>
                  <a:pt x="1435633" y="635310"/>
                  <a:pt x="1434703" y="634380"/>
                  <a:pt x="1433773" y="633450"/>
                </a:cubicBezTo>
                <a:lnTo>
                  <a:pt x="816136" y="15813"/>
                </a:lnTo>
                <a:cubicBezTo>
                  <a:pt x="815206" y="14883"/>
                  <a:pt x="814276" y="14139"/>
                  <a:pt x="813346" y="13208"/>
                </a:cubicBezTo>
                <a:lnTo>
                  <a:pt x="812788" y="12650"/>
                </a:lnTo>
                <a:lnTo>
                  <a:pt x="809997" y="10418"/>
                </a:lnTo>
                <a:cubicBezTo>
                  <a:pt x="809811" y="10418"/>
                  <a:pt x="809811" y="10232"/>
                  <a:pt x="809625" y="10232"/>
                </a:cubicBezTo>
                <a:cubicBezTo>
                  <a:pt x="808695" y="9488"/>
                  <a:pt x="807765" y="8930"/>
                  <a:pt x="806834" y="8372"/>
                </a:cubicBezTo>
                <a:cubicBezTo>
                  <a:pt x="806649" y="8186"/>
                  <a:pt x="806462" y="8186"/>
                  <a:pt x="806276" y="8000"/>
                </a:cubicBezTo>
                <a:cubicBezTo>
                  <a:pt x="805160" y="7255"/>
                  <a:pt x="804044" y="6697"/>
                  <a:pt x="802928" y="6139"/>
                </a:cubicBezTo>
                <a:lnTo>
                  <a:pt x="802742" y="6139"/>
                </a:lnTo>
                <a:cubicBezTo>
                  <a:pt x="801626" y="5581"/>
                  <a:pt x="800509" y="5023"/>
                  <a:pt x="799207" y="4465"/>
                </a:cubicBezTo>
                <a:lnTo>
                  <a:pt x="799021" y="4465"/>
                </a:lnTo>
                <a:cubicBezTo>
                  <a:pt x="796603" y="3349"/>
                  <a:pt x="793998" y="2418"/>
                  <a:pt x="791580" y="1860"/>
                </a:cubicBezTo>
                <a:lnTo>
                  <a:pt x="791394" y="1860"/>
                </a:lnTo>
                <a:cubicBezTo>
                  <a:pt x="788975" y="1116"/>
                  <a:pt x="786371" y="744"/>
                  <a:pt x="783766" y="372"/>
                </a:cubicBezTo>
                <a:lnTo>
                  <a:pt x="783022" y="372"/>
                </a:lnTo>
                <a:cubicBezTo>
                  <a:pt x="781720" y="186"/>
                  <a:pt x="780604" y="186"/>
                  <a:pt x="779301" y="0"/>
                </a:cubicBezTo>
                <a:lnTo>
                  <a:pt x="261751" y="0"/>
                </a:lnTo>
                <a:cubicBezTo>
                  <a:pt x="117388" y="0"/>
                  <a:pt x="0" y="117388"/>
                  <a:pt x="0" y="261751"/>
                </a:cubicBezTo>
                <a:lnTo>
                  <a:pt x="0" y="1394148"/>
                </a:lnTo>
                <a:cubicBezTo>
                  <a:pt x="0" y="1538511"/>
                  <a:pt x="117388" y="1655899"/>
                  <a:pt x="261751" y="1655899"/>
                </a:cubicBezTo>
                <a:lnTo>
                  <a:pt x="1188207" y="1655899"/>
                </a:lnTo>
                <a:cubicBezTo>
                  <a:pt x="1332570" y="1655899"/>
                  <a:pt x="1449958" y="1538511"/>
                  <a:pt x="1449958" y="1394148"/>
                </a:cubicBezTo>
                <a:lnTo>
                  <a:pt x="1449958" y="672889"/>
                </a:lnTo>
                <a:lnTo>
                  <a:pt x="1449958" y="669913"/>
                </a:lnTo>
                <a:close/>
                <a:moveTo>
                  <a:pt x="832321" y="466948"/>
                </a:moveTo>
                <a:lnTo>
                  <a:pt x="832321" y="189942"/>
                </a:lnTo>
                <a:lnTo>
                  <a:pt x="1259458" y="617079"/>
                </a:lnTo>
                <a:lnTo>
                  <a:pt x="982452" y="617079"/>
                </a:lnTo>
                <a:cubicBezTo>
                  <a:pt x="899666" y="617079"/>
                  <a:pt x="832321" y="549734"/>
                  <a:pt x="832321" y="466948"/>
                </a:cubicBezTo>
                <a:close/>
                <a:moveTo>
                  <a:pt x="1338337" y="1393403"/>
                </a:moveTo>
                <a:cubicBezTo>
                  <a:pt x="1338337" y="1476189"/>
                  <a:pt x="1270992" y="1543534"/>
                  <a:pt x="1188207" y="1543534"/>
                </a:cubicBezTo>
                <a:lnTo>
                  <a:pt x="261751" y="1543534"/>
                </a:lnTo>
                <a:cubicBezTo>
                  <a:pt x="178966" y="1543534"/>
                  <a:pt x="111621" y="1476189"/>
                  <a:pt x="111621" y="1393403"/>
                </a:cubicBezTo>
                <a:lnTo>
                  <a:pt x="111621" y="261007"/>
                </a:lnTo>
                <a:cubicBezTo>
                  <a:pt x="111621" y="178222"/>
                  <a:pt x="178966" y="110877"/>
                  <a:pt x="261751" y="110877"/>
                </a:cubicBezTo>
                <a:lnTo>
                  <a:pt x="720700" y="110877"/>
                </a:lnTo>
                <a:lnTo>
                  <a:pt x="720700" y="466948"/>
                </a:lnTo>
                <a:cubicBezTo>
                  <a:pt x="720700" y="611312"/>
                  <a:pt x="838088" y="728700"/>
                  <a:pt x="982452" y="728700"/>
                </a:cubicBezTo>
                <a:lnTo>
                  <a:pt x="1338523" y="728700"/>
                </a:lnTo>
                <a:lnTo>
                  <a:pt x="1338523" y="1393403"/>
                </a:ln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4346292" y="2135194"/>
            <a:ext cx="3469410" cy="3479747"/>
          </a:xfrm>
          <a:prstGeom prst="roundRect">
            <a:avLst>
              <a:gd name="adj" fmla="val 5152"/>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405728" y="2195473"/>
            <a:ext cx="3350538" cy="3359189"/>
          </a:xfrm>
          <a:prstGeom prst="roundRect">
            <a:avLst>
              <a:gd name="adj" fmla="val 5152"/>
            </a:avLst>
          </a:prstGeom>
          <a:solidFill>
            <a:schemeClr val="accent2"/>
          </a:solid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4639863" y="3298246"/>
            <a:ext cx="2882257" cy="2010355"/>
          </a:xfrm>
          <a:prstGeom prst="rect">
            <a:avLst/>
          </a:prstGeom>
          <a:noFill/>
          <a:ln cap="sq">
            <a:noFill/>
          </a:ln>
        </p:spPr>
        <p:txBody>
          <a:bodyPr vert="horz" wrap="square" lIns="0" tIns="0" rIns="0" bIns="0" rtlCol="0" anchor="t"/>
          <a:lstStyle/>
          <a:p>
            <a:pPr algn="ctr">
              <a:lnSpc>
                <a:spcPct val="150000"/>
              </a:lnSpc>
            </a:pPr>
            <a:r>
              <a:rPr kumimoji="1" lang="en-US" altLang="zh-CN" sz="1500">
                <a:ln w="12700">
                  <a:noFill/>
                </a:ln>
                <a:solidFill>
                  <a:srgbClr val="FFFFFF">
                    <a:alpha val="100000"/>
                  </a:srgbClr>
                </a:solidFill>
                <a:latin typeface="Source Han Sans CN Normal"/>
                <a:ea typeface="Source Han Sans CN Normal"/>
                <a:cs typeface="Source Han Sans CN Normal"/>
              </a:rPr>
              <a:t>企业应留存好与享受税收优惠政策相关的所有资料，如合同、发票、证明文件等，以备税务机关检查。这些资料是证明企业符合税收优惠条件的重要依据，对于维护企业的合法权益至关重要。</a:t>
            </a:r>
            <a:endParaRPr kumimoji="1" lang="zh-CN" altLang="en-US"/>
          </a:p>
        </p:txBody>
      </p:sp>
      <p:sp>
        <p:nvSpPr>
          <p:cNvPr id="16" name="标题 1"/>
          <p:cNvSpPr txBox="1"/>
          <p:nvPr/>
        </p:nvSpPr>
        <p:spPr>
          <a:xfrm rot="0" flipH="0" flipV="0">
            <a:off x="4639864" y="2399660"/>
            <a:ext cx="2882257" cy="818339"/>
          </a:xfrm>
          <a:prstGeom prst="rect">
            <a:avLst/>
          </a:prstGeom>
          <a:noFill/>
          <a:ln cap="sq">
            <a:noFill/>
          </a:ln>
        </p:spPr>
        <p:txBody>
          <a:bodyPr vert="horz" wrap="square" lIns="0" tIns="0" rIns="0" bIns="0" rtlCol="0" anchor="b"/>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资料留存</a:t>
            </a:r>
            <a:endParaRPr kumimoji="1" lang="zh-CN" altLang="en-US"/>
          </a:p>
        </p:txBody>
      </p:sp>
      <p:sp>
        <p:nvSpPr>
          <p:cNvPr id="17" name="标题 1"/>
          <p:cNvSpPr txBox="1"/>
          <p:nvPr/>
        </p:nvSpPr>
        <p:spPr>
          <a:xfrm rot="0" flipH="0" flipV="0">
            <a:off x="8500363" y="1692828"/>
            <a:ext cx="2568356" cy="1889860"/>
          </a:xfrm>
          <a:prstGeom prst="roundRect">
            <a:avLst>
              <a:gd name="adj" fmla="val 5152"/>
            </a:avLst>
          </a:prstGeom>
          <a:no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9395368" y="1292457"/>
            <a:ext cx="778344" cy="778343"/>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9610953" y="1513641"/>
            <a:ext cx="347176" cy="335975"/>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0" name="标题 1"/>
          <p:cNvSpPr txBox="1"/>
          <p:nvPr/>
        </p:nvSpPr>
        <p:spPr>
          <a:xfrm rot="0" flipH="0" flipV="0">
            <a:off x="8049837" y="2135194"/>
            <a:ext cx="3469410" cy="3479747"/>
          </a:xfrm>
          <a:prstGeom prst="roundRect">
            <a:avLst>
              <a:gd name="adj" fmla="val 515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8343408" y="3298246"/>
            <a:ext cx="2882257" cy="2010355"/>
          </a:xfrm>
          <a:prstGeom prst="rect">
            <a:avLst/>
          </a:prstGeom>
          <a:noFill/>
          <a:ln cap="sq">
            <a:noFill/>
          </a:ln>
        </p:spPr>
        <p:txBody>
          <a:bodyPr vert="horz" wrap="square" lIns="0" tIns="0" rIns="0" bIns="0" rtlCol="0" anchor="t"/>
          <a:lstStyle/>
          <a:p>
            <a:pPr algn="ctr">
              <a:lnSpc>
                <a:spcPct val="150000"/>
              </a:lnSpc>
            </a:pPr>
            <a:r>
              <a:rPr kumimoji="1" lang="en-US" altLang="zh-CN" sz="1500">
                <a:ln w="12700">
                  <a:noFill/>
                </a:ln>
                <a:solidFill>
                  <a:srgbClr val="FFFFFF">
                    <a:alpha val="100000"/>
                  </a:srgbClr>
                </a:solidFill>
                <a:latin typeface="Source Han Sans CN Normal"/>
                <a:ea typeface="Source Han Sans CN Normal"/>
                <a:cs typeface="Source Han Sans CN Normal"/>
              </a:rPr>
              <a:t>增值税税收优惠政策会根据国家经济发展和政策调整而发生变化。企业应密切关注政策动态，及时了解政策的调整和更新，以便在政策变化时能够及时调整经营策略，充分享受税收优惠政策带来的红利。</a:t>
            </a:r>
            <a:endParaRPr kumimoji="1" lang="zh-CN" altLang="en-US"/>
          </a:p>
        </p:txBody>
      </p:sp>
      <p:sp>
        <p:nvSpPr>
          <p:cNvPr id="22" name="标题 1"/>
          <p:cNvSpPr txBox="1"/>
          <p:nvPr/>
        </p:nvSpPr>
        <p:spPr>
          <a:xfrm rot="0" flipH="0" flipV="0">
            <a:off x="8343409" y="2399660"/>
            <a:ext cx="2882257" cy="818339"/>
          </a:xfrm>
          <a:prstGeom prst="rect">
            <a:avLst/>
          </a:prstGeom>
          <a:noFill/>
          <a:ln cap="sq">
            <a:noFill/>
          </a:ln>
        </p:spPr>
        <p:txBody>
          <a:bodyPr vert="horz" wrap="square" lIns="0" tIns="0" rIns="0" bIns="0" rtlCol="0" anchor="b"/>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政策变化关注</a:t>
            </a:r>
            <a:endParaRPr kumimoji="1" lang="zh-CN" altLang="en-US"/>
          </a:p>
        </p:txBody>
      </p:sp>
      <p:sp>
        <p:nvSpPr>
          <p:cNvPr id="23"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5"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6"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注意事项</a:t>
            </a:r>
            <a:endParaRPr kumimoji="1" lang="zh-CN" altLang="en-US"/>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增值税税收优惠对企业与经济的影响</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05</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2443870" y="1849765"/>
            <a:ext cx="1766559" cy="1766559"/>
          </a:xfrm>
          <a:prstGeom prst="flowChartConnector">
            <a:avLst/>
          </a:prstGeom>
          <a:gradFill>
            <a:gsLst>
              <a:gs pos="0">
                <a:schemeClr val="accent1"/>
              </a:gs>
              <a:gs pos="98000">
                <a:schemeClr val="accent1">
                  <a:lumMod val="60000"/>
                  <a:lumOff val="40000"/>
                </a:schemeClr>
              </a:gs>
            </a:gsLst>
            <a:lin ang="135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2254095" y="1659990"/>
            <a:ext cx="2146108" cy="2146108"/>
          </a:xfrm>
          <a:prstGeom prst="flowChartConnector">
            <a:avLst/>
          </a:prstGeom>
          <a:no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228848" y="3876675"/>
            <a:ext cx="4196603" cy="590550"/>
          </a:xfrm>
          <a:prstGeom prst="rect">
            <a:avLst/>
          </a:prstGeom>
          <a:noFill/>
          <a:ln>
            <a:noFill/>
          </a:ln>
        </p:spPr>
        <p:txBody>
          <a:bodyPr vert="horz" wrap="square" lIns="91440" tIns="45720" rIns="91440" bIns="45720" rtlCol="0" anchor="ctr"/>
          <a:lstStyle/>
          <a:p>
            <a:pPr algn="ctr">
              <a:lnSpc>
                <a:spcPct val="130000"/>
              </a:lnSpc>
            </a:pPr>
            <a:r>
              <a:rPr kumimoji="1" lang="en-US" altLang="zh-CN" sz="2000">
                <a:ln w="12700">
                  <a:noFill/>
                </a:ln>
                <a:solidFill>
                  <a:srgbClr val="AA7126">
                    <a:alpha val="100000"/>
                  </a:srgbClr>
                </a:solidFill>
                <a:latin typeface="Source Han Sans CN Bold Bold"/>
                <a:ea typeface="Source Han Sans CN Bold Bold"/>
                <a:cs typeface="Source Han Sans CN Bold Bold"/>
              </a:rPr>
              <a:t>减轻税负，增加现金流</a:t>
            </a:r>
            <a:endParaRPr kumimoji="1" lang="zh-CN" altLang="en-US"/>
          </a:p>
        </p:txBody>
      </p:sp>
      <p:sp>
        <p:nvSpPr>
          <p:cNvPr id="6" name="标题 1"/>
          <p:cNvSpPr txBox="1"/>
          <p:nvPr/>
        </p:nvSpPr>
        <p:spPr>
          <a:xfrm rot="0" flipH="0" flipV="0">
            <a:off x="7976320" y="1849765"/>
            <a:ext cx="1766559" cy="1766559"/>
          </a:xfrm>
          <a:prstGeom prst="flowChartConnector">
            <a:avLst/>
          </a:prstGeom>
          <a:gradFill>
            <a:gsLst>
              <a:gs pos="0">
                <a:schemeClr val="accent2"/>
              </a:gs>
              <a:gs pos="98000">
                <a:schemeClr val="accent2">
                  <a:lumMod val="60000"/>
                  <a:lumOff val="40000"/>
                </a:schemeClr>
              </a:gs>
            </a:gsLst>
            <a:lin ang="135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7786545" y="1659990"/>
            <a:ext cx="2146108" cy="2146108"/>
          </a:xfrm>
          <a:prstGeom prst="flowChartConnector">
            <a:avLst/>
          </a:prstGeom>
          <a:no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756047" y="3876675"/>
            <a:ext cx="4207105" cy="590550"/>
          </a:xfrm>
          <a:prstGeom prst="rect">
            <a:avLst/>
          </a:prstGeom>
          <a:noFill/>
          <a:ln>
            <a:noFill/>
          </a:ln>
        </p:spPr>
        <p:txBody>
          <a:bodyPr vert="horz" wrap="square" lIns="91440" tIns="45720" rIns="91440" bIns="45720" rtlCol="0" anchor="ctr"/>
          <a:lstStyle/>
          <a:p>
            <a:pPr algn="ctr">
              <a:lnSpc>
                <a:spcPct val="130000"/>
              </a:lnSpc>
            </a:pPr>
            <a:r>
              <a:rPr kumimoji="1" lang="en-US" altLang="zh-CN" sz="2000">
                <a:ln w="12700">
                  <a:noFill/>
                </a:ln>
                <a:solidFill>
                  <a:srgbClr val="D89030">
                    <a:alpha val="100000"/>
                  </a:srgbClr>
                </a:solidFill>
                <a:latin typeface="Source Han Sans CN Bold Bold"/>
                <a:ea typeface="Source Han Sans CN Bold Bold"/>
                <a:cs typeface="Source Han Sans CN Bold Bold"/>
              </a:rPr>
              <a:t>促进创新与发展</a:t>
            </a:r>
            <a:endParaRPr kumimoji="1" lang="zh-CN" altLang="en-US"/>
          </a:p>
        </p:txBody>
      </p:sp>
      <p:sp>
        <p:nvSpPr>
          <p:cNvPr id="9" name="标题 1"/>
          <p:cNvSpPr txBox="1"/>
          <p:nvPr/>
        </p:nvSpPr>
        <p:spPr>
          <a:xfrm rot="0" flipH="0" flipV="0">
            <a:off x="2673552" y="2246304"/>
            <a:ext cx="1307194" cy="973480"/>
          </a:xfrm>
          <a:prstGeom prst="rect">
            <a:avLst/>
          </a:prstGeom>
          <a:noFill/>
          <a:ln>
            <a:noFill/>
          </a:ln>
        </p:spPr>
        <p:txBody>
          <a:bodyPr vert="horz" wrap="square" lIns="91440" tIns="45720" rIns="91440" bIns="45720" rtlCol="0" anchor="ctr"/>
          <a:lstStyle/>
          <a:p>
            <a:pPr algn="ctr">
              <a:lnSpc>
                <a:spcPct val="110000"/>
              </a:lnSpc>
            </a:pPr>
            <a:r>
              <a:rPr kumimoji="1" lang="en-US" altLang="zh-CN" sz="4800">
                <a:ln w="12700">
                  <a:noFill/>
                </a:ln>
                <a:solidFill>
                  <a:srgbClr val="FFFFFF">
                    <a:alpha val="100000"/>
                  </a:srgbClr>
                </a:solidFill>
                <a:latin typeface="OPPOSans H"/>
                <a:ea typeface="OPPOSans H"/>
                <a:cs typeface="OPPOSans H"/>
              </a:rPr>
              <a:t>01</a:t>
            </a:r>
            <a:endParaRPr kumimoji="1" lang="zh-CN" altLang="en-US"/>
          </a:p>
        </p:txBody>
      </p:sp>
      <p:sp>
        <p:nvSpPr>
          <p:cNvPr id="10" name="标题 1"/>
          <p:cNvSpPr txBox="1"/>
          <p:nvPr/>
        </p:nvSpPr>
        <p:spPr>
          <a:xfrm rot="0" flipH="0" flipV="0">
            <a:off x="8206002" y="2246304"/>
            <a:ext cx="1307194" cy="973480"/>
          </a:xfrm>
          <a:prstGeom prst="rect">
            <a:avLst/>
          </a:prstGeom>
          <a:noFill/>
          <a:ln>
            <a:noFill/>
          </a:ln>
        </p:spPr>
        <p:txBody>
          <a:bodyPr vert="horz" wrap="square" lIns="91440" tIns="45720" rIns="91440" bIns="45720" rtlCol="0" anchor="ctr"/>
          <a:lstStyle/>
          <a:p>
            <a:pPr algn="ctr">
              <a:lnSpc>
                <a:spcPct val="110000"/>
              </a:lnSpc>
            </a:pPr>
            <a:r>
              <a:rPr kumimoji="1" lang="en-US" altLang="zh-CN" sz="4800">
                <a:ln w="12700">
                  <a:noFill/>
                </a:ln>
                <a:solidFill>
                  <a:srgbClr val="FFFFFF">
                    <a:alpha val="100000"/>
                  </a:srgbClr>
                </a:solidFill>
                <a:latin typeface="OPPOSans H"/>
                <a:ea typeface="OPPOSans H"/>
                <a:cs typeface="OPPOSans H"/>
              </a:rPr>
              <a:t>02</a:t>
            </a:r>
            <a:endParaRPr kumimoji="1" lang="zh-CN" altLang="en-US"/>
          </a:p>
        </p:txBody>
      </p:sp>
      <p:sp>
        <p:nvSpPr>
          <p:cNvPr id="11" name="标题 1"/>
          <p:cNvSpPr txBox="1"/>
          <p:nvPr/>
        </p:nvSpPr>
        <p:spPr>
          <a:xfrm rot="0" flipH="0" flipV="0">
            <a:off x="1228848" y="4431979"/>
            <a:ext cx="4196602" cy="1898971"/>
          </a:xfrm>
          <a:prstGeom prst="rect">
            <a:avLst/>
          </a:prstGeom>
          <a:noFill/>
          <a:ln>
            <a:noFill/>
          </a:ln>
        </p:spPr>
        <p:txBody>
          <a:bodyPr vert="horz" wrap="square" lIns="91440" tIns="45720" rIns="91440" bIns="45720" rtlCol="0" anchor="t"/>
          <a:lstStyle/>
          <a:p>
            <a:pPr algn="ctr">
              <a:lnSpc>
                <a:spcPct val="130000"/>
              </a:lnSpc>
            </a:pPr>
            <a:r>
              <a:rPr kumimoji="1" lang="en-US" altLang="zh-CN" sz="1600">
                <a:ln w="12700">
                  <a:noFill/>
                </a:ln>
                <a:solidFill>
                  <a:srgbClr val="000000">
                    <a:alpha val="100000"/>
                  </a:srgbClr>
                </a:solidFill>
                <a:latin typeface="Source Han Sans CN Normal"/>
                <a:ea typeface="Source Han Sans CN Normal"/>
                <a:cs typeface="Source Han Sans CN Normal"/>
              </a:rPr>
              <a:t>增值税税收优惠政策直接减轻了企业的税负，使企业节省了大量资金，增加了现金流。企业可以将这些资金用于研发投入、设备更新、市场拓展等方面，提升企业的核心竞争力，为企业的可持续发展奠定坚实基础。</a:t>
            </a:r>
            <a:endParaRPr kumimoji="1" lang="zh-CN" altLang="en-US"/>
          </a:p>
        </p:txBody>
      </p:sp>
      <p:sp>
        <p:nvSpPr>
          <p:cNvPr id="12" name="标题 1"/>
          <p:cNvSpPr txBox="1"/>
          <p:nvPr/>
        </p:nvSpPr>
        <p:spPr>
          <a:xfrm rot="0" flipH="0" flipV="0">
            <a:off x="6756047" y="4431979"/>
            <a:ext cx="4207105" cy="1898971"/>
          </a:xfrm>
          <a:prstGeom prst="rect">
            <a:avLst/>
          </a:prstGeom>
          <a:noFill/>
          <a:ln>
            <a:noFill/>
          </a:ln>
        </p:spPr>
        <p:txBody>
          <a:bodyPr vert="horz" wrap="square" lIns="91440" tIns="45720" rIns="91440" bIns="45720" rtlCol="0" anchor="t"/>
          <a:lstStyle/>
          <a:p>
            <a:pPr algn="ctr">
              <a:lnSpc>
                <a:spcPct val="130000"/>
              </a:lnSpc>
            </a:pPr>
            <a:r>
              <a:rPr kumimoji="1" lang="en-US" altLang="zh-CN" sz="1600">
                <a:ln w="12700">
                  <a:noFill/>
                </a:ln>
                <a:solidFill>
                  <a:srgbClr val="000000">
                    <a:alpha val="100000"/>
                  </a:srgbClr>
                </a:solidFill>
                <a:latin typeface="Source Han Sans CN Normal"/>
                <a:ea typeface="Source Han Sans CN Normal"/>
                <a:cs typeface="Source Han Sans CN Normal"/>
              </a:rPr>
              <a:t>税收优惠政策鼓励企业加大研发投入，推动技术创新。企业通过创新能够开发出更具竞争力的产品和服务，拓展市场份额，实现自身的发展壮大。例如，高新技术企业享受的增值税优惠政策，激发了企业的创新活力，促进了科技成果的转化和应用。</a:t>
            </a:r>
            <a:endParaRPr kumimoji="1" lang="zh-CN" altLang="en-US"/>
          </a:p>
        </p:txBody>
      </p:sp>
      <p:sp>
        <p:nvSpPr>
          <p:cNvPr id="13"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对企业的影响</a:t>
            </a:r>
            <a:endParaRPr kumimoji="1" lang="zh-CN" altLang="en-US"/>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21046167" flipH="0" flipV="0">
            <a:off x="-181707" y="3140187"/>
            <a:ext cx="12397291" cy="1264806"/>
          </a:xfrm>
          <a:custGeom>
            <a:avLst/>
            <a:gdLst>
              <a:gd name="connsiteX0" fmla="*/ 9738888 w 12397291"/>
              <a:gd name="connsiteY0" fmla="*/ 462570 h 1264806"/>
              <a:gd name="connsiteX1" fmla="*/ 10273176 w 12397291"/>
              <a:gd name="connsiteY1" fmla="*/ 550556 h 1264806"/>
              <a:gd name="connsiteX2" fmla="*/ 11731887 w 12397291"/>
              <a:gd name="connsiteY2" fmla="*/ 833930 h 1264806"/>
              <a:gd name="connsiteX3" fmla="*/ 12397291 w 12397291"/>
              <a:gd name="connsiteY3" fmla="*/ 985778 h 1264806"/>
              <a:gd name="connsiteX4" fmla="*/ 12356648 w 12397291"/>
              <a:gd name="connsiteY4" fmla="*/ 1235875 h 1264806"/>
              <a:gd name="connsiteX5" fmla="*/ 12299675 w 12397291"/>
              <a:gd name="connsiteY5" fmla="*/ 1225979 h 1264806"/>
              <a:gd name="connsiteX6" fmla="*/ 6261220 w 12397291"/>
              <a:gd name="connsiteY6" fmla="*/ 745576 h 1264806"/>
              <a:gd name="connsiteX7" fmla="*/ 120034 w 12397291"/>
              <a:gd name="connsiteY7" fmla="*/ 1243081 h 1264806"/>
              <a:gd name="connsiteX8" fmla="*/ 0 w 12397291"/>
              <a:gd name="connsiteY8" fmla="*/ 1264806 h 1264806"/>
              <a:gd name="connsiteX9" fmla="*/ 177144 w 12397291"/>
              <a:gd name="connsiteY9" fmla="*/ 174767 h 1264806"/>
              <a:gd name="connsiteX10" fmla="*/ 506098 w 12397291"/>
              <a:gd name="connsiteY10" fmla="*/ 141453 h 1264806"/>
              <a:gd name="connsiteX11" fmla="*/ 5829476 w 12397291"/>
              <a:gd name="connsiteY11" fmla="*/ 55603 h 1264806"/>
              <a:gd name="connsiteX12" fmla="*/ 9738888 w 12397291"/>
              <a:gd name="connsiteY12" fmla="*/ 462570 h 1264806"/>
            </a:gdLst>
            <a:rect l="l" t="t" r="r" b="b"/>
            <a:pathLst>
              <a:path w="12397291" h="1264806">
                <a:moveTo>
                  <a:pt x="9738888" y="462570"/>
                </a:moveTo>
                <a:cubicBezTo>
                  <a:pt x="9918097" y="490710"/>
                  <a:pt x="10096207" y="520046"/>
                  <a:pt x="10273176" y="550556"/>
                </a:cubicBezTo>
                <a:cubicBezTo>
                  <a:pt x="10768690" y="635984"/>
                  <a:pt x="11255252" y="730613"/>
                  <a:pt x="11731887" y="833930"/>
                </a:cubicBezTo>
                <a:lnTo>
                  <a:pt x="12397291" y="985778"/>
                </a:lnTo>
                <a:lnTo>
                  <a:pt x="12356648" y="1235875"/>
                </a:lnTo>
                <a:lnTo>
                  <a:pt x="12299675" y="1225979"/>
                </a:lnTo>
                <a:cubicBezTo>
                  <a:pt x="10413586" y="915010"/>
                  <a:pt x="8380507" y="745575"/>
                  <a:pt x="6261220" y="745576"/>
                </a:cubicBezTo>
                <a:cubicBezTo>
                  <a:pt x="4103400" y="745575"/>
                  <a:pt x="2034953" y="921227"/>
                  <a:pt x="120034" y="1243081"/>
                </a:cubicBezTo>
                <a:lnTo>
                  <a:pt x="0" y="1264806"/>
                </a:lnTo>
                <a:lnTo>
                  <a:pt x="177144" y="174767"/>
                </a:lnTo>
                <a:lnTo>
                  <a:pt x="506098" y="141453"/>
                </a:lnTo>
                <a:cubicBezTo>
                  <a:pt x="2194294" y="-8605"/>
                  <a:pt x="3982529" y="-42680"/>
                  <a:pt x="5829476" y="55603"/>
                </a:cubicBezTo>
                <a:cubicBezTo>
                  <a:pt x="7176206" y="127268"/>
                  <a:pt x="8484432" y="265594"/>
                  <a:pt x="9738888" y="462570"/>
                </a:cubicBezTo>
                <a:close/>
              </a:path>
            </a:pathLst>
          </a:custGeom>
          <a:gradFill>
            <a:gsLst>
              <a:gs pos="0">
                <a:schemeClr val="accent1"/>
              </a:gs>
              <a:gs pos="100000">
                <a:schemeClr val="accent1">
                  <a:lumMod val="40000"/>
                  <a:lumOff val="60000"/>
                </a:schemeClr>
              </a:gs>
            </a:gsLst>
            <a:lin ang="2700000" scaled="0"/>
          </a:gra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6363229" y="4444096"/>
            <a:ext cx="4400402" cy="915659"/>
          </a:xfrm>
          <a:prstGeom prst="rect">
            <a:avLst/>
          </a:prstGeom>
          <a:noFill/>
          <a:ln>
            <a:noFill/>
          </a:ln>
        </p:spPr>
        <p:txBody>
          <a:bodyPr vert="horz" wrap="square" lIns="0" tIns="0" rIns="0" bIns="0" rtlCol="0" anchor="t"/>
          <a:lstStyle/>
          <a:p>
            <a:pPr algn="ctr">
              <a:lnSpc>
                <a:spcPct val="150000"/>
              </a:lnSpc>
            </a:pPr>
            <a:r>
              <a:rPr kumimoji="1" lang="en-US" altLang="zh-CN" sz="1200">
                <a:ln w="12700">
                  <a:noFill/>
                </a:ln>
                <a:solidFill>
                  <a:srgbClr val="000000">
                    <a:alpha val="100000"/>
                  </a:srgbClr>
                </a:solidFill>
                <a:latin typeface="Source Han Sans CN Normal"/>
                <a:ea typeface="Source Han Sans CN Normal"/>
                <a:cs typeface="Source Han Sans CN Normal"/>
              </a:rPr>
              <a:t>税收优惠政策降低了企业的成本，提高了企业的盈利能力和投资积极性，进而带动了就业和消费。企业的发展壮大和就业的增加，促进了经济的循环和增长，形成了良性的经济发展格局。</a:t>
            </a:r>
            <a:endParaRPr kumimoji="1" lang="zh-CN" altLang="en-US"/>
          </a:p>
        </p:txBody>
      </p:sp>
      <p:sp>
        <p:nvSpPr>
          <p:cNvPr id="5" name="标题 1"/>
          <p:cNvSpPr txBox="1"/>
          <p:nvPr/>
        </p:nvSpPr>
        <p:spPr>
          <a:xfrm rot="0" flipH="0" flipV="0">
            <a:off x="6363229" y="3665107"/>
            <a:ext cx="4400402" cy="696272"/>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AA7126">
                    <a:alpha val="100000"/>
                  </a:srgbClr>
                </a:solidFill>
                <a:latin typeface="Source Han Sans CN Bold Bold"/>
                <a:ea typeface="Source Han Sans CN Bold Bold"/>
                <a:cs typeface="Source Han Sans CN Bold Bold"/>
              </a:rPr>
              <a:t>刺激经济增长</a:t>
            </a:r>
            <a:endParaRPr kumimoji="1" lang="zh-CN" altLang="en-US"/>
          </a:p>
        </p:txBody>
      </p:sp>
      <p:sp>
        <p:nvSpPr>
          <p:cNvPr id="6" name="标题 1"/>
          <p:cNvSpPr txBox="1"/>
          <p:nvPr/>
        </p:nvSpPr>
        <p:spPr>
          <a:xfrm rot="0" flipH="0" flipV="0">
            <a:off x="7405527" y="1016785"/>
            <a:ext cx="2315807" cy="2315807"/>
          </a:xfrm>
          <a:prstGeom prst="ellipse">
            <a:avLst/>
          </a:prstGeom>
          <a:solidFill>
            <a:schemeClr val="bg1"/>
          </a:solidFill>
          <a:ln w="127000" cap="sq">
            <a:gradFill>
              <a:gsLst>
                <a:gs pos="0">
                  <a:schemeClr val="accent1">
                    <a:lumMod val="60000"/>
                    <a:lumOff val="40000"/>
                  </a:schemeClr>
                </a:gs>
                <a:gs pos="100000">
                  <a:schemeClr val="accent1">
                    <a:alpha val="96000"/>
                  </a:schemeClr>
                </a:gs>
              </a:gsLst>
              <a:lin ang="2700000" scaled="0"/>
            </a:gradFill>
            <a:miter/>
          </a:ln>
          <a:effectLst>
            <a:outerShdw dist="38100" blurRad="127000" dir="2700000" sx="100000" sy="100000" kx="0" ky="0" algn="tl"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pic>
        <p:nvPicPr>
          <p:cNvPr id="7" name="图片"/>
          <p:cNvPicPr>
            <a:picLocks noChangeAspect="1"/>
          </p:cNvPicPr>
          <p:nvPr/>
        </p:nvPicPr>
        <p:blipFill>
          <a:blip r:embed="rId3">
            <a:alphaModFix amt="100000"/>
          </a:blip>
          <a:srcRect l="21875" t="0" r="21875" b="0"/>
          <a:stretch>
            <a:fillRect/>
          </a:stretch>
        </p:blipFill>
        <p:spPr>
          <a:xfrm rot="0" flipH="0" flipV="0">
            <a:off x="7558628" y="1169886"/>
            <a:ext cx="2009604" cy="2009604"/>
          </a:xfrm>
          <a:custGeom>
            <a:avLst/>
            <a:gdLst>
              <a:gd name="connsiteX0" fmla="*/ 690737 w 1381474"/>
              <a:gd name="connsiteY0" fmla="*/ 0 h 1381474"/>
              <a:gd name="connsiteX1" fmla="*/ 1381474 w 1381474"/>
              <a:gd name="connsiteY1" fmla="*/ 690737 h 1381474"/>
              <a:gd name="connsiteX2" fmla="*/ 690737 w 1381474"/>
              <a:gd name="connsiteY2" fmla="*/ 1381474 h 1381474"/>
              <a:gd name="connsiteX3" fmla="*/ 0 w 1381474"/>
              <a:gd name="connsiteY3" fmla="*/ 690737 h 1381474"/>
              <a:gd name="connsiteX4" fmla="*/ 690737 w 1381474"/>
              <a:gd name="connsiteY4" fmla="*/ 0 h 1381474"/>
            </a:gdLst>
            <a:rect l="l" t="t" r="r" b="b"/>
            <a:pathLst>
              <a:path w="1381474" h="1381474">
                <a:moveTo>
                  <a:pt x="690737" y="0"/>
                </a:moveTo>
                <a:cubicBezTo>
                  <a:pt x="1072221" y="0"/>
                  <a:pt x="1381474" y="309253"/>
                  <a:pt x="1381474" y="690737"/>
                </a:cubicBezTo>
                <a:cubicBezTo>
                  <a:pt x="1381474" y="1072221"/>
                  <a:pt x="1072221" y="1381474"/>
                  <a:pt x="690737" y="1381474"/>
                </a:cubicBezTo>
                <a:cubicBezTo>
                  <a:pt x="309253" y="1381474"/>
                  <a:pt x="0" y="1072221"/>
                  <a:pt x="0" y="690737"/>
                </a:cubicBezTo>
                <a:cubicBezTo>
                  <a:pt x="0" y="309253"/>
                  <a:pt x="309253" y="0"/>
                  <a:pt x="690737" y="0"/>
                </a:cubicBezTo>
                <a:close/>
              </a:path>
            </a:pathLst>
          </a:custGeom>
          <a:noFill/>
          <a:ln>
            <a:noFill/>
          </a:ln>
        </p:spPr>
      </p:pic>
      <p:sp>
        <p:nvSpPr>
          <p:cNvPr id="8" name="标题 1"/>
          <p:cNvSpPr txBox="1"/>
          <p:nvPr/>
        </p:nvSpPr>
        <p:spPr>
          <a:xfrm rot="0" flipH="0" flipV="0">
            <a:off x="2200914" y="1770752"/>
            <a:ext cx="2315807" cy="2315807"/>
          </a:xfrm>
          <a:prstGeom prst="ellipse">
            <a:avLst/>
          </a:prstGeom>
          <a:solidFill>
            <a:schemeClr val="bg1"/>
          </a:solidFill>
          <a:ln w="127000" cap="sq">
            <a:gradFill>
              <a:gsLst>
                <a:gs pos="0">
                  <a:schemeClr val="accent1">
                    <a:lumMod val="60000"/>
                    <a:lumOff val="40000"/>
                  </a:schemeClr>
                </a:gs>
                <a:gs pos="100000">
                  <a:schemeClr val="accent1">
                    <a:alpha val="96000"/>
                  </a:schemeClr>
                </a:gs>
              </a:gsLst>
              <a:lin ang="2700000" scaled="0"/>
            </a:gradFill>
            <a:miter/>
          </a:ln>
          <a:effectLst>
            <a:outerShdw dist="38100" blurRad="127000" dir="2700000" sx="100000" sy="100000" kx="0" ky="0" algn="tl"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1158616" y="5423032"/>
            <a:ext cx="4400402" cy="915659"/>
          </a:xfrm>
          <a:prstGeom prst="rect">
            <a:avLst/>
          </a:prstGeom>
          <a:noFill/>
          <a:ln>
            <a:noFill/>
          </a:ln>
        </p:spPr>
        <p:txBody>
          <a:bodyPr vert="horz" wrap="square" lIns="0" tIns="0" rIns="0" bIns="0" rtlCol="0" anchor="t"/>
          <a:lstStyle/>
          <a:p>
            <a:pPr algn="ctr">
              <a:lnSpc>
                <a:spcPct val="150000"/>
              </a:lnSpc>
            </a:pPr>
            <a:r>
              <a:rPr kumimoji="1" lang="en-US" altLang="zh-CN" sz="1199">
                <a:ln w="12700">
                  <a:noFill/>
                </a:ln>
                <a:solidFill>
                  <a:srgbClr val="000000">
                    <a:alpha val="100000"/>
                  </a:srgbClr>
                </a:solidFill>
                <a:latin typeface="Source Han Sans CN Normal"/>
                <a:ea typeface="Source Han Sans CN Normal"/>
                <a:cs typeface="Source Han Sans CN Normal"/>
              </a:rPr>
              <a:t>增值税税收优惠政策引导资源向国家重点支持的产业和领域流动，促进了产业结构的优化升级。例如，对战略性新兴产业的税收优惠，推动了这些产业的快速发展，提高了产业的整体竞争力，为经济的高质量发展提供了有力支撑。</a:t>
            </a:r>
            <a:endParaRPr kumimoji="1" lang="zh-CN" altLang="en-US"/>
          </a:p>
        </p:txBody>
      </p:sp>
      <p:sp>
        <p:nvSpPr>
          <p:cNvPr id="10" name="标题 1"/>
          <p:cNvSpPr txBox="1"/>
          <p:nvPr/>
        </p:nvSpPr>
        <p:spPr>
          <a:xfrm rot="0" flipH="0" flipV="0">
            <a:off x="1158616" y="4644042"/>
            <a:ext cx="4400402" cy="696272"/>
          </a:xfrm>
          <a:prstGeom prst="rect">
            <a:avLst/>
          </a:prstGeom>
          <a:noFill/>
          <a:ln>
            <a:noFill/>
          </a:ln>
        </p:spPr>
        <p:txBody>
          <a:bodyPr vert="horz" wrap="square" lIns="0" tIns="0" rIns="0" bIns="0" rtlCol="0" anchor="b"/>
          <a:lstStyle/>
          <a:p>
            <a:pPr algn="ctr">
              <a:lnSpc>
                <a:spcPct val="130000"/>
              </a:lnSpc>
            </a:pPr>
            <a:r>
              <a:rPr kumimoji="1" lang="en-US" altLang="zh-CN" sz="2000">
                <a:ln w="12700">
                  <a:noFill/>
                </a:ln>
                <a:solidFill>
                  <a:srgbClr val="AA7126">
                    <a:alpha val="100000"/>
                  </a:srgbClr>
                </a:solidFill>
                <a:latin typeface="Source Han Sans CN Bold Bold"/>
                <a:ea typeface="Source Han Sans CN Bold Bold"/>
                <a:cs typeface="Source Han Sans CN Bold Bold"/>
              </a:rPr>
              <a:t>推动产业升级</a:t>
            </a:r>
            <a:endParaRPr kumimoji="1" lang="zh-CN" altLang="en-US"/>
          </a:p>
        </p:txBody>
      </p:sp>
      <p:pic>
        <p:nvPicPr>
          <p:cNvPr id="11" name="图片"/>
          <p:cNvPicPr>
            <a:picLocks noChangeAspect="1"/>
          </p:cNvPicPr>
          <p:nvPr/>
        </p:nvPicPr>
        <p:blipFill>
          <a:blip r:embed="rId4">
            <a:alphaModFix amt="100000"/>
          </a:blip>
          <a:srcRect l="21978" t="0" r="21978" b="0"/>
          <a:stretch>
            <a:fillRect/>
          </a:stretch>
        </p:blipFill>
        <p:spPr>
          <a:xfrm rot="0" flipH="0" flipV="0">
            <a:off x="2354015" y="1923853"/>
            <a:ext cx="2009604" cy="2009604"/>
          </a:xfrm>
          <a:custGeom>
            <a:avLst/>
            <a:gdLst>
              <a:gd name="connsiteX0" fmla="*/ 690737 w 1381474"/>
              <a:gd name="connsiteY0" fmla="*/ 0 h 1381474"/>
              <a:gd name="connsiteX1" fmla="*/ 1381474 w 1381474"/>
              <a:gd name="connsiteY1" fmla="*/ 690737 h 1381474"/>
              <a:gd name="connsiteX2" fmla="*/ 690737 w 1381474"/>
              <a:gd name="connsiteY2" fmla="*/ 1381474 h 1381474"/>
              <a:gd name="connsiteX3" fmla="*/ 0 w 1381474"/>
              <a:gd name="connsiteY3" fmla="*/ 690737 h 1381474"/>
              <a:gd name="connsiteX4" fmla="*/ 690737 w 1381474"/>
              <a:gd name="connsiteY4" fmla="*/ 0 h 1381474"/>
            </a:gdLst>
            <a:rect l="l" t="t" r="r" b="b"/>
            <a:pathLst>
              <a:path w="1381474" h="1381474">
                <a:moveTo>
                  <a:pt x="690737" y="0"/>
                </a:moveTo>
                <a:cubicBezTo>
                  <a:pt x="1072221" y="0"/>
                  <a:pt x="1381474" y="309253"/>
                  <a:pt x="1381474" y="690737"/>
                </a:cubicBezTo>
                <a:cubicBezTo>
                  <a:pt x="1381474" y="1072221"/>
                  <a:pt x="1072221" y="1381474"/>
                  <a:pt x="690737" y="1381474"/>
                </a:cubicBezTo>
                <a:cubicBezTo>
                  <a:pt x="309253" y="1381474"/>
                  <a:pt x="0" y="1072221"/>
                  <a:pt x="0" y="690737"/>
                </a:cubicBezTo>
                <a:cubicBezTo>
                  <a:pt x="0" y="309253"/>
                  <a:pt x="309253" y="0"/>
                  <a:pt x="690737" y="0"/>
                </a:cubicBezTo>
                <a:close/>
              </a:path>
            </a:pathLst>
          </a:custGeom>
          <a:noFill/>
          <a:ln>
            <a:noFill/>
          </a:ln>
        </p:spPr>
      </p:pic>
      <p:sp>
        <p:nvSpPr>
          <p:cNvPr id="12"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对经济的影响</a:t>
            </a:r>
            <a:endParaRPr kumimoji="1" lang="zh-CN" altLang="en-US"/>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0"/>
          <p:cNvPicPr>
            <a:picLocks noChangeAspect="1"/>
          </p:cNvPicPr>
          <p:nvPr/>
        </p:nvPicPr>
        <p:blipFill>
          <a:blip r:embed="rId3">
            <a:alphaModFix amt="100000"/>
          </a:blip>
          <a:srcRect l="0" t="0" r="0" b="0"/>
          <a:stretch>
            <a:fillRect/>
          </a:stretch>
        </p:blipFill>
        <p:spPr>
          <a:xfrm rot="0" flipH="0" flipV="0">
            <a:off x="0" y="0"/>
            <a:ext cx="12192000" cy="6857999"/>
          </a:xfrm>
          <a:prstGeom prst="rect">
            <a:avLst/>
          </a:prstGeom>
          <a:noFill/>
          <a:ln>
            <a:noFill/>
          </a:ln>
        </p:spPr>
      </p:pic>
      <p:sp>
        <p:nvSpPr>
          <p:cNvPr id="3" name="标题 1"/>
          <p:cNvSpPr txBox="1"/>
          <p:nvPr/>
        </p:nvSpPr>
        <p:spPr>
          <a:xfrm rot="0" flipH="0" flipV="0">
            <a:off x="10058668"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AIPPT10"/>
          <p:cNvSpPr txBox="1"/>
          <p:nvPr/>
        </p:nvSpPr>
        <p:spPr>
          <a:xfrm rot="0" flipH="0" flipV="0">
            <a:off x="4770024" y="4047902"/>
            <a:ext cx="6505704" cy="195251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总结与展望</a:t>
            </a:r>
            <a:endParaRPr kumimoji="1" lang="zh-CN" altLang="en-US"/>
          </a:p>
        </p:txBody>
      </p:sp>
      <p:sp>
        <p:nvSpPr>
          <p:cNvPr id="5" name="椭圆 2"/>
          <p:cNvSpPr txBox="1"/>
          <p:nvPr/>
        </p:nvSpPr>
        <p:spPr>
          <a:xfrm rot="0" flipH="0" flipV="0">
            <a:off x="7073860" y="1513215"/>
            <a:ext cx="2207900" cy="2207900"/>
          </a:xfrm>
          <a:prstGeom prst="ellipse">
            <a:avLst/>
          </a:prstGeom>
          <a:solidFill>
            <a:schemeClr val="accent1">
              <a:lumMod val="40000"/>
              <a:lumOff val="60000"/>
              <a:alpha val="50000"/>
            </a:schemeClr>
          </a:solidFill>
          <a:ln w="11430" cap="sq">
            <a:noFill/>
            <a:miter/>
          </a:ln>
          <a:effectLst/>
        </p:spPr>
        <p:txBody>
          <a:bodyPr vert="horz" wrap="square" lIns="0" tIns="0" rIns="0" bIns="0" rtlCol="0" anchor="t"/>
          <a:lstStyle/>
          <a:p>
            <a:pPr algn="ctr">
              <a:lnSpc>
                <a:spcPct val="110000"/>
              </a:lnSpc>
            </a:pPr>
            <a:endParaRPr kumimoji="1" lang="zh-CN" altLang="en-US"/>
          </a:p>
        </p:txBody>
      </p:sp>
      <p:sp>
        <p:nvSpPr>
          <p:cNvPr id="6" name="椭圆 5"/>
          <p:cNvSpPr txBox="1"/>
          <p:nvPr/>
        </p:nvSpPr>
        <p:spPr>
          <a:xfrm rot="0" flipH="0" flipV="0">
            <a:off x="7073860" y="1890718"/>
            <a:ext cx="1898031" cy="1898031"/>
          </a:xfrm>
          <a:prstGeom prst="ellipse">
            <a:avLst/>
          </a:prstGeom>
          <a:gradFill>
            <a:gsLst>
              <a:gs pos="0">
                <a:schemeClr val="accent1"/>
              </a:gs>
              <a:gs pos="100000">
                <a:schemeClr val="accent1">
                  <a:lumMod val="60000"/>
                  <a:lumOff val="40000"/>
                </a:schemeClr>
              </a:gs>
            </a:gsLst>
            <a:lin ang="5400000" scaled="0"/>
          </a:gradFill>
          <a:ln w="25400" cap="sq">
            <a:solidFill>
              <a:schemeClr val="bg1"/>
            </a:solidFill>
            <a:miter/>
          </a:ln>
          <a:effectLst/>
        </p:spPr>
        <p:txBody>
          <a:bodyPr vert="horz" wrap="square" lIns="0" tIns="0" rIns="0" bIns="0" rtlCol="0" anchor="t"/>
          <a:lstStyle/>
          <a:p>
            <a:pPr algn="ctr">
              <a:lnSpc>
                <a:spcPct val="110000"/>
              </a:lnSpc>
            </a:pPr>
            <a:endParaRPr kumimoji="1" lang="zh-CN" altLang="en-US"/>
          </a:p>
        </p:txBody>
      </p:sp>
      <p:sp>
        <p:nvSpPr>
          <p:cNvPr id="7" name="115"/>
          <p:cNvSpPr txBox="1"/>
          <p:nvPr/>
        </p:nvSpPr>
        <p:spPr>
          <a:xfrm rot="0" flipH="0" flipV="0">
            <a:off x="6763992" y="435233"/>
            <a:ext cx="2517768" cy="2915427"/>
          </a:xfrm>
          <a:prstGeom prst="rect">
            <a:avLst/>
          </a:prstGeom>
          <a:noFill/>
          <a:ln>
            <a:noFill/>
          </a:ln>
        </p:spPr>
        <p:txBody>
          <a:bodyPr vert="horz" wrap="square" lIns="0" tIns="0" rIns="0" bIns="0" rtlCol="0" anchor="b"/>
          <a:lstStyle/>
          <a:p>
            <a:pPr algn="ctr">
              <a:lnSpc>
                <a:spcPct val="130000"/>
              </a:lnSpc>
            </a:pPr>
            <a:r>
              <a:rPr kumimoji="1" lang="en-US" altLang="zh-CN" sz="6600">
                <a:ln w="12700">
                  <a:noFill/>
                </a:ln>
                <a:solidFill>
                  <a:srgbClr val="FFFFFF">
                    <a:alpha val="100000"/>
                  </a:srgbClr>
                </a:solidFill>
                <a:latin typeface="Source Han Serif SC Regular"/>
                <a:ea typeface="Source Han Serif SC Regular"/>
                <a:cs typeface="Source Han Serif SC Regular"/>
              </a:rPr>
              <a:t>06</a:t>
            </a:r>
            <a:endParaRPr kumimoji="1" lang="zh-CN" altLang="en-US"/>
          </a:p>
        </p:txBody>
      </p:sp>
      <p:sp>
        <p:nvSpPr>
          <p:cNvPr id="8" name="椭圆 8"/>
          <p:cNvSpPr txBox="1"/>
          <p:nvPr/>
        </p:nvSpPr>
        <p:spPr>
          <a:xfrm rot="0" flipH="0" flipV="0">
            <a:off x="7073860" y="3268622"/>
            <a:ext cx="408214" cy="408214"/>
          </a:xfrm>
          <a:prstGeom prst="ellipse">
            <a:avLst/>
          </a:prstGeom>
          <a:solidFill>
            <a:schemeClr val="bg1">
              <a:alpha val="50000"/>
            </a:schemeClr>
          </a:solidFill>
          <a:ln w="12700" cap="sq">
            <a:solidFill>
              <a:schemeClr val="accent1">
                <a:lumMod val="60000"/>
                <a:lumOff val="40000"/>
              </a:schemeClr>
            </a:solidFill>
            <a:miter/>
          </a:ln>
          <a:effectLst/>
        </p:spPr>
        <p:txBody>
          <a:bodyPr vert="horz" wrap="square" lIns="0" tIns="0" rIns="0" bIns="0" rtlCol="0" anchor="t"/>
          <a:lstStyle/>
          <a:p>
            <a:pPr algn="ctr">
              <a:lnSpc>
                <a:spcPct val="110000"/>
              </a:lnSpc>
            </a:pPr>
            <a:endParaRPr kumimoji="1" lang="zh-CN" altLang="en-US"/>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5800919" y="4871639"/>
            <a:ext cx="5625193" cy="5625193"/>
          </a:xfrm>
          <a:prstGeom prst="ellipse">
            <a:avLst/>
          </a:prstGeom>
          <a:gradFill>
            <a:gsLst>
              <a:gs pos="0">
                <a:schemeClr val="accent1">
                  <a:lumMod val="20000"/>
                  <a:lumOff val="80000"/>
                </a:schemeClr>
              </a:gs>
              <a:gs pos="75000">
                <a:schemeClr val="accent1">
                  <a:lumMod val="20000"/>
                  <a:lumOff val="8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5927244" y="4997964"/>
            <a:ext cx="5372542" cy="5372542"/>
          </a:xfrm>
          <a:prstGeom prst="ellipse">
            <a:avLst/>
          </a:prstGeom>
          <a:gradFill>
            <a:gsLst>
              <a:gs pos="0">
                <a:schemeClr val="accent1">
                  <a:lumMod val="40000"/>
                  <a:lumOff val="60000"/>
                </a:schemeClr>
              </a:gs>
              <a:gs pos="75000">
                <a:schemeClr val="accent1">
                  <a:lumMod val="20000"/>
                  <a:lumOff val="8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0800000" flipH="0" flipV="0">
            <a:off x="951621" y="1774208"/>
            <a:ext cx="6972300" cy="3202237"/>
          </a:xfrm>
          <a:custGeom>
            <a:avLst/>
            <a:gdLst>
              <a:gd name="connsiteX0" fmla="*/ 6972300 w 6972300"/>
              <a:gd name="connsiteY0" fmla="*/ 3591144 h 3591144"/>
              <a:gd name="connsiteX1" fmla="*/ 0 w 6972300"/>
              <a:gd name="connsiteY1" fmla="*/ 3591144 h 3591144"/>
              <a:gd name="connsiteX2" fmla="*/ 0 w 6972300"/>
              <a:gd name="connsiteY2" fmla="*/ 441544 h 3591144"/>
              <a:gd name="connsiteX3" fmla="*/ 366489 w 6972300"/>
              <a:gd name="connsiteY3" fmla="*/ 441544 h 3591144"/>
              <a:gd name="connsiteX4" fmla="*/ 657225 w 6972300"/>
              <a:gd name="connsiteY4" fmla="*/ 0 h 3591144"/>
              <a:gd name="connsiteX5" fmla="*/ 947961 w 6972300"/>
              <a:gd name="connsiteY5" fmla="*/ 441544 h 3591144"/>
              <a:gd name="connsiteX6" fmla="*/ 6972300 w 6972300"/>
              <a:gd name="connsiteY6" fmla="*/ 441544 h 3591144"/>
            </a:gdLst>
            <a:rect l="l" t="t" r="r" b="b"/>
            <a:pathLst>
              <a:path w="6972300" h="3591144">
                <a:moveTo>
                  <a:pt x="6972300" y="3591144"/>
                </a:moveTo>
                <a:lnTo>
                  <a:pt x="0" y="3591144"/>
                </a:lnTo>
                <a:lnTo>
                  <a:pt x="0" y="441544"/>
                </a:lnTo>
                <a:lnTo>
                  <a:pt x="366489" y="441544"/>
                </a:lnTo>
                <a:lnTo>
                  <a:pt x="657225" y="0"/>
                </a:lnTo>
                <a:lnTo>
                  <a:pt x="947961" y="441544"/>
                </a:lnTo>
                <a:lnTo>
                  <a:pt x="6972300" y="441544"/>
                </a:lnTo>
                <a:close/>
              </a:path>
            </a:pathLst>
          </a:cu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914513" y="5036023"/>
            <a:ext cx="777922" cy="777922"/>
          </a:xfrm>
          <a:prstGeom prst="ellipse">
            <a:avLst/>
          </a:prstGeom>
          <a:gradFill>
            <a:gsLst>
              <a:gs pos="0">
                <a:schemeClr val="accent1">
                  <a:lumMod val="60000"/>
                  <a:lumOff val="40000"/>
                </a:schemeClr>
              </a:gs>
              <a:gs pos="100000">
                <a:schemeClr val="accent1"/>
              </a:gs>
            </a:gsLst>
            <a:lin ang="2700000" scaled="0"/>
          </a:gradFill>
          <a:ln w="12700" cap="sq">
            <a:solidFill>
              <a:schemeClr val="bg1"/>
            </a:solid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178325" y="2006728"/>
            <a:ext cx="6548512" cy="2348774"/>
          </a:xfrm>
          <a:prstGeom prst="rect">
            <a:avLst/>
          </a:prstGeom>
          <a:noFill/>
          <a:ln>
            <a:noFill/>
          </a:ln>
        </p:spPr>
        <p:txBody>
          <a:bodyPr vert="horz" wrap="square" lIns="0" tIns="0" rIns="0" bIns="0" rtlCol="0" anchor="ctr"/>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回顾本次介绍的增值税税收优惠政策，包括免税、减税、即征即退、先征后返等多种形式，涵盖了农业、制造业、服务业等多个行业。这些政策在减轻企业负担、促进经济发展、推动产业升级等方面发挥了重要作用。</a:t>
            </a:r>
            <a:endParaRPr kumimoji="1" lang="zh-CN" altLang="en-US"/>
          </a:p>
        </p:txBody>
      </p:sp>
      <p:sp>
        <p:nvSpPr>
          <p:cNvPr id="8" name="标题 1"/>
          <p:cNvSpPr txBox="1"/>
          <p:nvPr/>
        </p:nvSpPr>
        <p:spPr>
          <a:xfrm rot="0" flipH="0" flipV="0">
            <a:off x="7098758" y="5239385"/>
            <a:ext cx="409433" cy="371199"/>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9"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政策回顾</a:t>
            </a:r>
            <a:endParaRPr kumimoji="1" lang="zh-CN" altLang="en-US"/>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cNvSpPr txBox="1"/>
          <p:nvPr/>
        </p:nvSpPr>
        <p:spPr>
          <a:xfrm rot="0" flipH="0" flipV="0">
            <a:off x="0" y="0"/>
            <a:ext cx="12192000" cy="6858000"/>
          </a:xfrm>
          <a:prstGeom prst="rect">
            <a:avLst/>
          </a:prstGeom>
          <a:gradFill>
            <a:gsLst>
              <a:gs pos="0">
                <a:schemeClr val="bg1">
                  <a:alpha val="100000"/>
                </a:schemeClr>
              </a:gs>
              <a:gs pos="100000">
                <a:schemeClr val="bg1">
                  <a:lumMod val="95000"/>
                  <a:alpha val="100000"/>
                </a:schemeClr>
              </a:gs>
            </a:gsLst>
            <a:path path="circle">
              <a:fillToRect l="50000" t="50000" r="50000" b="50000"/>
            </a:path>
            <a:tileRect/>
          </a:gradFill>
          <a:ln w="12700"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10800000" flipH="0" flipV="0">
            <a:off x="1352112" y="2450527"/>
            <a:ext cx="1956947" cy="1956947"/>
          </a:xfrm>
          <a:prstGeom prst="teardrop">
            <a:avLst/>
          </a:prstGeom>
          <a:solidFill>
            <a:schemeClr val="accent2">
              <a:lumMod val="20000"/>
              <a:lumOff val="8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1595706" y="2694120"/>
            <a:ext cx="1469760" cy="1469760"/>
          </a:xfrm>
          <a:prstGeom prst="teardrop">
            <a:avLst/>
          </a:prstGeom>
          <a:solidFill>
            <a:schemeClr val="accent2">
              <a:lumMod val="20000"/>
              <a:lumOff val="80000"/>
            </a:schemeClr>
          </a:solidFill>
          <a:ln w="12700" cap="sq">
            <a:noFill/>
            <a:miter/>
          </a:ln>
          <a:effectLst>
            <a:outerShdw dist="38100" blurRad="406400" dir="10800000" sx="106000" sy="106000" kx="0" ky="0" algn="r" rotWithShape="0">
              <a:schemeClr val="bg1"/>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0800000" flipH="0" flipV="0">
            <a:off x="1595706" y="2694120"/>
            <a:ext cx="1469760" cy="1469760"/>
          </a:xfrm>
          <a:prstGeom prst="teardrop">
            <a:avLst/>
          </a:prstGeom>
          <a:solidFill>
            <a:schemeClr val="accent2">
              <a:lumMod val="20000"/>
              <a:lumOff val="80000"/>
            </a:schemeClr>
          </a:solidFill>
          <a:ln w="12700" cap="sq">
            <a:noFill/>
            <a:miter/>
          </a:ln>
          <a:effectLst>
            <a:outerShdw dist="304800" blurRad="228600" dir="2700000" sx="88000" sy="88000" kx="0" ky="0" algn="tl" rotWithShape="0">
              <a:schemeClr val="accent2">
                <a:lumMod val="60000"/>
                <a:lumOff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0800000" flipH="0" flipV="0">
            <a:off x="1731352" y="2829766"/>
            <a:ext cx="1198468" cy="1198468"/>
          </a:xfrm>
          <a:prstGeom prst="teardrop">
            <a:avLst/>
          </a:prstGeom>
          <a:noFill/>
          <a:ln w="12700" cap="sq">
            <a:solidFill>
              <a:schemeClr val="accent2"/>
            </a:solidFill>
            <a:miter/>
          </a:ln>
          <a:effectLst>
            <a:outerShdw dist="304800" blurRad="431800" dir="2700000" sx="97000" sy="97000" kx="0" ky="0" algn="tl" rotWithShape="0">
              <a:schemeClr val="accent3">
                <a:lumMod val="60000"/>
                <a:lumOff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1" flipV="1">
            <a:off x="2051210" y="3158639"/>
            <a:ext cx="558749" cy="540723"/>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accent2"/>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8" name="标题 1"/>
          <p:cNvSpPr txBox="1"/>
          <p:nvPr/>
        </p:nvSpPr>
        <p:spPr>
          <a:xfrm rot="0" flipH="0" flipV="0">
            <a:off x="3552652" y="2798939"/>
            <a:ext cx="778966" cy="389725"/>
          </a:xfrm>
          <a:prstGeom prst="roundRect">
            <a:avLst>
              <a:gd name="adj" fmla="val 50000"/>
            </a:avLst>
          </a:prstGeom>
          <a:solidFill>
            <a:schemeClr val="accent2"/>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3552652" y="3243261"/>
            <a:ext cx="7274536" cy="1944572"/>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随着经济的不断发展和改革的深入推进，预计增值税税收优惠政策将继续优化和完善。政策将更加精准地支持实体经济发展，加大对科技创新、绿色环保等领域的扶持力度，为我国经济的高质量发展提供更加强有力的政策保障。企业应密切关注政策动态，充分利用税收优惠政策，实现自身的持续健康发展。</a:t>
            </a:r>
            <a:endParaRPr kumimoji="1" lang="zh-CN" altLang="en-US"/>
          </a:p>
        </p:txBody>
      </p:sp>
      <p:sp>
        <p:nvSpPr>
          <p:cNvPr id="10" name="标题 1"/>
          <p:cNvSpPr txBox="1"/>
          <p:nvPr/>
        </p:nvSpPr>
        <p:spPr>
          <a:xfrm rot="0" flipH="0" flipV="0">
            <a:off x="3559800" y="2853536"/>
            <a:ext cx="762000" cy="276949"/>
          </a:xfrm>
          <a:prstGeom prst="rect">
            <a:avLst/>
          </a:prstGeom>
          <a:noFill/>
          <a:ln>
            <a:noFill/>
          </a:ln>
        </p:spPr>
        <p:txBody>
          <a:bodyPr vert="horz" wrap="square" lIns="0" tIns="0" rIns="0" bIns="0" rtlCol="0" anchor="t">
            <a:spAutoFit/>
          </a:bodyPr>
          <a:lstStyle/>
          <a:p>
            <a:pPr algn="ctr">
              <a:lnSpc>
                <a:spcPct val="100000"/>
              </a:lnSpc>
            </a:pPr>
            <a:r>
              <a:rPr kumimoji="1" lang="en-US" altLang="zh-CN" sz="1800">
                <a:ln w="12700">
                  <a:noFill/>
                </a:ln>
                <a:solidFill>
                  <a:srgbClr val="FFFFFF">
                    <a:alpha val="100000"/>
                  </a:srgbClr>
                </a:solidFill>
                <a:latin typeface="OPPOSans B"/>
                <a:ea typeface="OPPOSans B"/>
                <a:cs typeface="OPPOSans B"/>
              </a:rPr>
              <a:t>01</a:t>
            </a:r>
            <a:endParaRPr kumimoji="1" lang="zh-CN" altLang="en-US"/>
          </a:p>
        </p:txBody>
      </p:sp>
      <p:sp>
        <p:nvSpPr>
          <p:cNvPr id="11" name="椭圆 5"/>
          <p:cNvSpPr txBox="1"/>
          <p:nvPr/>
        </p:nvSpPr>
        <p:spPr>
          <a:xfrm rot="2112595" flipH="0" flipV="0">
            <a:off x="-401906" y="-257702"/>
            <a:ext cx="1775985" cy="1458735"/>
          </a:xfrm>
          <a:prstGeom prst="ellipse">
            <a:avLst/>
          </a:prstGeom>
          <a:gradFill>
            <a:gsLst>
              <a:gs pos="0">
                <a:schemeClr val="accent1">
                  <a:lumMod val="20000"/>
                  <a:lumOff val="80000"/>
                </a:schemeClr>
              </a:gs>
              <a:gs pos="63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椭圆 3"/>
          <p:cNvSpPr txBox="1"/>
          <p:nvPr/>
        </p:nvSpPr>
        <p:spPr>
          <a:xfrm rot="0" flipH="0" flipV="0">
            <a:off x="284016" y="262999"/>
            <a:ext cx="786499" cy="786499"/>
          </a:xfrm>
          <a:prstGeom prst="ellipse">
            <a:avLst/>
          </a:prstGeom>
          <a:gradFill>
            <a:gsLst>
              <a:gs pos="0">
                <a:schemeClr val="accent1">
                  <a:lumMod val="75000"/>
                </a:schemeClr>
              </a:gs>
              <a:gs pos="100000">
                <a:schemeClr val="accent1">
                  <a:lumMod val="60000"/>
                  <a:lumOff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椭圆 2"/>
          <p:cNvSpPr txBox="1"/>
          <p:nvPr/>
        </p:nvSpPr>
        <p:spPr>
          <a:xfrm rot="0" flipH="0" flipV="0">
            <a:off x="536099" y="342547"/>
            <a:ext cx="627403" cy="627403"/>
          </a:xfrm>
          <a:prstGeom prst="ellipse">
            <a:avLst/>
          </a:prstGeom>
          <a:gradFill>
            <a:gsLst>
              <a:gs pos="0">
                <a:schemeClr val="accent1">
                  <a:lumMod val="20000"/>
                  <a:lumOff val="80000"/>
                </a:schemeClr>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文本框 1"/>
          <p:cNvSpPr txBox="1"/>
          <p:nvPr/>
        </p:nvSpPr>
        <p:spPr>
          <a:xfrm rot="0" flipH="0" flipV="0">
            <a:off x="1320063" y="358109"/>
            <a:ext cx="8339557" cy="596278"/>
          </a:xfrm>
          <a:prstGeom prst="rect">
            <a:avLst/>
          </a:prstGeom>
          <a:noFill/>
          <a:ln>
            <a:noFill/>
          </a:ln>
        </p:spPr>
        <p:txBody>
          <a:bodyPr vert="horz" wrap="square" lIns="0" tIns="0" rIns="0" bIns="0" rtlCol="0" anchor="ctr"/>
          <a:lstStyle/>
          <a:p>
            <a:pPr algn="l">
              <a:lnSpc>
                <a:spcPct val="130000"/>
              </a:lnSpc>
            </a:pPr>
            <a:r>
              <a:rPr kumimoji="1" lang="en-US" altLang="zh-CN" sz="3400">
                <a:ln w="12700">
                  <a:noFill/>
                </a:ln>
                <a:solidFill>
                  <a:srgbClr val="000000">
                    <a:alpha val="100000"/>
                  </a:srgbClr>
                </a:solidFill>
                <a:latin typeface="Source Han Sans CN Bold Bold"/>
                <a:ea typeface="Source Han Sans CN Bold Bold"/>
                <a:cs typeface="Source Han Sans CN Bold Bold"/>
              </a:rPr>
              <a:t>未来展望</a:t>
            </a:r>
            <a:endParaRPr kumimoji="1" lang="zh-CN" altLang="en-US"/>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2"/>
          <p:cNvPicPr>
            <a:picLocks noChangeAspect="1"/>
          </p:cNvPicPr>
          <p:nvPr/>
        </p:nvPicPr>
        <p:blipFill>
          <a:blip r:embed="rId3">
            <a:alphaModFix amt="100000"/>
          </a:blip>
          <a:srcRect l="0" t="0" r="0" b="0"/>
          <a:stretch>
            <a:fillRect/>
          </a:stretch>
        </p:blipFill>
        <p:spPr>
          <a:xfrm rot="0" flipH="0" flipV="0">
            <a:off x="0" y="1"/>
            <a:ext cx="12192000" cy="6857999"/>
          </a:xfrm>
          <a:prstGeom prst="rect">
            <a:avLst/>
          </a:prstGeom>
          <a:noFill/>
          <a:ln>
            <a:noFill/>
          </a:ln>
        </p:spPr>
      </p:pic>
      <p:sp>
        <p:nvSpPr>
          <p:cNvPr id="3" name="标题 1"/>
          <p:cNvSpPr txBox="1"/>
          <p:nvPr/>
        </p:nvSpPr>
        <p:spPr>
          <a:xfrm rot="0" flipH="0" flipV="0">
            <a:off x="660401" y="794114"/>
            <a:ext cx="1460232" cy="181329"/>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tx1">
              <a:lumMod val="85000"/>
              <a:lumOff val="15000"/>
            </a:schemeClr>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4" name="矩形 4"/>
          <p:cNvSpPr txBox="1"/>
          <p:nvPr/>
        </p:nvSpPr>
        <p:spPr>
          <a:xfrm rot="0" flipH="0" flipV="0">
            <a:off x="660401" y="2050593"/>
            <a:ext cx="6248399" cy="2194836"/>
          </a:xfrm>
          <a:prstGeom prst="rect">
            <a:avLst/>
          </a:prstGeom>
          <a:noFill/>
          <a:ln>
            <a:noFill/>
          </a:ln>
        </p:spPr>
        <p:txBody>
          <a:bodyPr vert="horz" wrap="square" lIns="0" tIns="0" rIns="0" bIns="0" rtlCol="0" anchor="ctr"/>
          <a:lstStyle/>
          <a:p>
            <a:pPr algn="l">
              <a:lnSpc>
                <a:spcPct val="130000"/>
              </a:lnSpc>
            </a:pPr>
            <a:r>
              <a:rPr kumimoji="1" lang="en-US" altLang="zh-CN" sz="5400">
                <a:ln w="12700">
                  <a:noFill/>
                </a:ln>
                <a:solidFill>
                  <a:srgbClr val="262626">
                    <a:alpha val="100000"/>
                  </a:srgbClr>
                </a:solidFill>
                <a:latin typeface="Source Han Serif SC Regular"/>
                <a:ea typeface="Source Han Serif SC Regular"/>
                <a:cs typeface="Source Han Serif SC Regular"/>
              </a:rPr>
              <a:t>谢谢大家</a:t>
            </a:r>
            <a:endParaRPr kumimoji="1" lang="zh-CN" altLang="en-US"/>
          </a:p>
        </p:txBody>
      </p:sp>
      <p:sp>
        <p:nvSpPr>
          <p:cNvPr id="5" name="矩形: 圆角 14"/>
          <p:cNvSpPr txBox="1"/>
          <p:nvPr/>
        </p:nvSpPr>
        <p:spPr>
          <a:xfrm rot="0" flipH="0" flipV="0">
            <a:off x="3563991" y="4630137"/>
            <a:ext cx="1978819" cy="428002"/>
          </a:xfrm>
          <a:prstGeom prst="roundRect">
            <a:avLst>
              <a:gd name="adj" fmla="val 9089"/>
            </a:avLst>
          </a:prstGeom>
          <a:solidFill>
            <a:schemeClr val="bg1"/>
          </a:solidFill>
          <a:ln w="12700" cap="sq">
            <a:solidFill>
              <a:schemeClr val="accent1"/>
            </a:solidFill>
            <a:prstDash val="solid"/>
            <a:miter/>
          </a:ln>
        </p:spPr>
        <p:txBody>
          <a:bodyPr vert="horz" wrap="square" lIns="91440" tIns="45720" rIns="91440" bIns="45720" rtlCol="0" anchor="ctr"/>
          <a:lstStyle/>
          <a:p>
            <a:pPr algn="ctr">
              <a:lnSpc>
                <a:spcPct val="130000"/>
              </a:lnSpc>
            </a:pPr>
            <a:endParaRPr kumimoji="1" lang="zh-CN" altLang="en-US"/>
          </a:p>
        </p:txBody>
      </p:sp>
      <p:sp>
        <p:nvSpPr>
          <p:cNvPr id="6" name="矩形: 圆角 15"/>
          <p:cNvSpPr txBox="1"/>
          <p:nvPr/>
        </p:nvSpPr>
        <p:spPr>
          <a:xfrm rot="2700000" flipH="0" flipV="0">
            <a:off x="3376265" y="4656278"/>
            <a:ext cx="375720" cy="375720"/>
          </a:xfrm>
          <a:prstGeom prst="roundRect">
            <a:avLst>
              <a:gd name="adj" fmla="val 7793"/>
            </a:avLst>
          </a:prstGeom>
          <a:gradFill>
            <a:gsLst>
              <a:gs pos="22000">
                <a:schemeClr val="accent1"/>
              </a:gs>
              <a:gs pos="100000">
                <a:schemeClr val="accent1">
                  <a:lumMod val="60000"/>
                  <a:lumOff val="40000"/>
                </a:schemeClr>
              </a:gs>
            </a:gsLst>
            <a:lin ang="13500000" scaled="1"/>
          </a:gradFill>
          <a:ln w="12700" cap="sq">
            <a:solidFill>
              <a:schemeClr val="bg1"/>
            </a:solid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7" name="23"/>
          <p:cNvSpPr txBox="1"/>
          <p:nvPr/>
        </p:nvSpPr>
        <p:spPr>
          <a:xfrm rot="0" flipH="0" flipV="0">
            <a:off x="3456138" y="4744243"/>
            <a:ext cx="215974" cy="199791"/>
          </a:xfrm>
          <a:custGeom>
            <a:avLst/>
            <a:gdLst>
              <a:gd name="connsiteX0" fmla="*/ 2136435 w 5834559"/>
              <a:gd name="connsiteY0" fmla="*/ 643126 h 5397372"/>
              <a:gd name="connsiteX1" fmla="*/ 3716657 w 5834559"/>
              <a:gd name="connsiteY1" fmla="*/ 643126 h 5397372"/>
              <a:gd name="connsiteX2" fmla="*/ 3716657 w 5834559"/>
              <a:gd name="connsiteY2" fmla="*/ 1064855 h 5397372"/>
              <a:gd name="connsiteX3" fmla="*/ 2136435 w 5834559"/>
              <a:gd name="connsiteY3" fmla="*/ 1064855 h 5397372"/>
              <a:gd name="connsiteX4" fmla="*/ 693741 w 5834559"/>
              <a:gd name="connsiteY4" fmla="*/ 643126 h 5397372"/>
              <a:gd name="connsiteX5" fmla="*/ 1550121 w 5834559"/>
              <a:gd name="connsiteY5" fmla="*/ 643126 h 5397372"/>
              <a:gd name="connsiteX6" fmla="*/ 1550121 w 5834559"/>
              <a:gd name="connsiteY6" fmla="*/ 1064855 h 5397372"/>
              <a:gd name="connsiteX7" fmla="*/ 693741 w 5834559"/>
              <a:gd name="connsiteY7" fmla="*/ 1064855 h 5397372"/>
              <a:gd name="connsiteX8" fmla="*/ 421729 w 5834559"/>
              <a:gd name="connsiteY8" fmla="*/ 1336867 h 5397372"/>
              <a:gd name="connsiteX9" fmla="*/ 421729 w 5834559"/>
              <a:gd name="connsiteY9" fmla="*/ 2079805 h 5397372"/>
              <a:gd name="connsiteX10" fmla="*/ 5412133 w 5834559"/>
              <a:gd name="connsiteY10" fmla="*/ 2079805 h 5397372"/>
              <a:gd name="connsiteX11" fmla="*/ 5412133 w 5834559"/>
              <a:gd name="connsiteY11" fmla="*/ 1336867 h 5397372"/>
              <a:gd name="connsiteX12" fmla="*/ 5140113 w 5834559"/>
              <a:gd name="connsiteY12" fmla="*/ 1064855 h 5397372"/>
              <a:gd name="connsiteX13" fmla="*/ 4302971 w 5834559"/>
              <a:gd name="connsiteY13" fmla="*/ 1064855 h 5397372"/>
              <a:gd name="connsiteX14" fmla="*/ 4302971 w 5834559"/>
              <a:gd name="connsiteY14" fmla="*/ 643126 h 5397372"/>
              <a:gd name="connsiteX15" fmla="*/ 5140113 w 5834559"/>
              <a:gd name="connsiteY15" fmla="*/ 643126 h 5397372"/>
              <a:gd name="connsiteX16" fmla="*/ 5834559 w 5834559"/>
              <a:gd name="connsiteY16" fmla="*/ 1336867 h 5397372"/>
              <a:gd name="connsiteX17" fmla="*/ 5834559 w 5834559"/>
              <a:gd name="connsiteY17" fmla="*/ 4703631 h 5397372"/>
              <a:gd name="connsiteX18" fmla="*/ 5140818 w 5834559"/>
              <a:gd name="connsiteY18" fmla="*/ 5397372 h 5397372"/>
              <a:gd name="connsiteX19" fmla="*/ 693741 w 5834559"/>
              <a:gd name="connsiteY19" fmla="*/ 5397372 h 5397372"/>
              <a:gd name="connsiteX20" fmla="*/ 0 w 5834559"/>
              <a:gd name="connsiteY20" fmla="*/ 4703631 h 5397372"/>
              <a:gd name="connsiteX21" fmla="*/ 0 w 5834559"/>
              <a:gd name="connsiteY21" fmla="*/ 2501529 h 5397372"/>
              <a:gd name="connsiteX22" fmla="*/ 0 w 5834559"/>
              <a:gd name="connsiteY22" fmla="*/ 2079805 h 5397372"/>
              <a:gd name="connsiteX23" fmla="*/ 0 w 5834559"/>
              <a:gd name="connsiteY23" fmla="*/ 1336867 h 5397372"/>
              <a:gd name="connsiteX24" fmla="*/ 693741 w 5834559"/>
              <a:gd name="connsiteY24" fmla="*/ 643126 h 5397372"/>
              <a:gd name="connsiteX25" fmla="*/ 3997242 w 5834559"/>
              <a:gd name="connsiteY25" fmla="*/ 0 h 5397372"/>
              <a:gd name="connsiteX26" fmla="*/ 4208106 w 5834559"/>
              <a:gd name="connsiteY26" fmla="*/ 210864 h 5397372"/>
              <a:gd name="connsiteX27" fmla="*/ 4208106 w 5834559"/>
              <a:gd name="connsiteY27" fmla="*/ 1506961 h 5397372"/>
              <a:gd name="connsiteX28" fmla="*/ 3997242 w 5834559"/>
              <a:gd name="connsiteY28" fmla="*/ 1718528 h 5397372"/>
              <a:gd name="connsiteX29" fmla="*/ 3786378 w 5834559"/>
              <a:gd name="connsiteY29" fmla="*/ 1507664 h 5397372"/>
              <a:gd name="connsiteX30" fmla="*/ 3786378 w 5834559"/>
              <a:gd name="connsiteY30" fmla="*/ 210864 h 5397372"/>
              <a:gd name="connsiteX31" fmla="*/ 3997242 w 5834559"/>
              <a:gd name="connsiteY31" fmla="*/ 0 h 5397372"/>
              <a:gd name="connsiteX32" fmla="*/ 1836609 w 5834559"/>
              <a:gd name="connsiteY32" fmla="*/ 0 h 5397372"/>
              <a:gd name="connsiteX33" fmla="*/ 2047469 w 5834559"/>
              <a:gd name="connsiteY33" fmla="*/ 210864 h 5397372"/>
              <a:gd name="connsiteX34" fmla="*/ 2047469 w 5834559"/>
              <a:gd name="connsiteY34" fmla="*/ 1506961 h 5397372"/>
              <a:gd name="connsiteX35" fmla="*/ 1836609 w 5834559"/>
              <a:gd name="connsiteY35" fmla="*/ 1718528 h 5397372"/>
              <a:gd name="connsiteX36" fmla="*/ 1625745 w 5834559"/>
              <a:gd name="connsiteY36" fmla="*/ 1507664 h 5397372"/>
              <a:gd name="connsiteX37" fmla="*/ 1625745 w 5834559"/>
              <a:gd name="connsiteY37" fmla="*/ 210864 h 5397372"/>
              <a:gd name="connsiteX38" fmla="*/ 1836609 w 5834559"/>
              <a:gd name="connsiteY38" fmla="*/ 0 h 5397372"/>
            </a:gdLst>
            <a:rect l="l" t="t" r="r" b="b"/>
            <a:pathLst>
              <a:path w="5834559" h="5397372">
                <a:moveTo>
                  <a:pt x="2136435" y="643126"/>
                </a:moveTo>
                <a:lnTo>
                  <a:pt x="3716657" y="643126"/>
                </a:lnTo>
                <a:lnTo>
                  <a:pt x="3716657" y="1064855"/>
                </a:lnTo>
                <a:lnTo>
                  <a:pt x="2136435" y="1064855"/>
                </a:lnTo>
                <a:close/>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close/>
              </a:path>
            </a:pathLst>
          </a:custGeom>
          <a:solidFill>
            <a:schemeClr val="bg1"/>
          </a:solidFill>
          <a:ln w="1860" cap="flat">
            <a:noFill/>
            <a:prstDash val="solid"/>
            <a:miter/>
          </a:ln>
          <a:effectLst/>
        </p:spPr>
        <p:txBody>
          <a:bodyPr vert="horz" wrap="square" lIns="91440" tIns="45720" rIns="91440" bIns="45720" rtlCol="0" anchor="ctr"/>
          <a:lstStyle/>
          <a:p>
            <a:pPr algn="l">
              <a:lnSpc>
                <a:spcPct val="130000"/>
              </a:lnSpc>
            </a:pPr>
            <a:endParaRPr kumimoji="1" lang="zh-CN" altLang="en-US"/>
          </a:p>
        </p:txBody>
      </p:sp>
      <p:sp>
        <p:nvSpPr>
          <p:cNvPr id="8" name="矩形: 圆角 17"/>
          <p:cNvSpPr txBox="1"/>
          <p:nvPr/>
        </p:nvSpPr>
        <p:spPr>
          <a:xfrm rot="2700000" flipH="0" flipV="0">
            <a:off x="3745442" y="4580492"/>
            <a:ext cx="135135" cy="135135"/>
          </a:xfrm>
          <a:prstGeom prst="roundRect">
            <a:avLst>
              <a:gd name="adj" fmla="val 7793"/>
            </a:avLst>
          </a:prstGeom>
          <a:solidFill>
            <a:schemeClr val="accent1">
              <a:lumMod val="60000"/>
              <a:lumOff val="40000"/>
            </a:schemeClr>
          </a:solidFill>
          <a:ln w="12700" cap="sq">
            <a:no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9" name="矩形: 圆角 18"/>
          <p:cNvSpPr txBox="1"/>
          <p:nvPr/>
        </p:nvSpPr>
        <p:spPr>
          <a:xfrm rot="0" flipH="0" flipV="0">
            <a:off x="911359" y="4630137"/>
            <a:ext cx="1978819" cy="428002"/>
          </a:xfrm>
          <a:prstGeom prst="roundRect">
            <a:avLst>
              <a:gd name="adj" fmla="val 9089"/>
            </a:avLst>
          </a:prstGeom>
          <a:solidFill>
            <a:schemeClr val="bg1"/>
          </a:solidFill>
          <a:ln w="12700" cap="sq">
            <a:solidFill>
              <a:schemeClr val="accent1"/>
            </a:solidFill>
            <a:prstDash val="solid"/>
            <a:miter/>
          </a:ln>
        </p:spPr>
        <p:txBody>
          <a:bodyPr vert="horz" wrap="square" lIns="91440" tIns="45720" rIns="91440" bIns="45720" rtlCol="0" anchor="ctr"/>
          <a:lstStyle/>
          <a:p>
            <a:pPr algn="ctr">
              <a:lnSpc>
                <a:spcPct val="130000"/>
              </a:lnSpc>
            </a:pPr>
            <a:endParaRPr kumimoji="1" lang="zh-CN" altLang="en-US"/>
          </a:p>
        </p:txBody>
      </p:sp>
      <p:sp>
        <p:nvSpPr>
          <p:cNvPr id="10" name="矩形: 圆角 19"/>
          <p:cNvSpPr txBox="1"/>
          <p:nvPr/>
        </p:nvSpPr>
        <p:spPr>
          <a:xfrm rot="2700000" flipH="0" flipV="0">
            <a:off x="723633" y="4656278"/>
            <a:ext cx="375720" cy="375720"/>
          </a:xfrm>
          <a:prstGeom prst="roundRect">
            <a:avLst>
              <a:gd name="adj" fmla="val 7793"/>
            </a:avLst>
          </a:prstGeom>
          <a:gradFill>
            <a:gsLst>
              <a:gs pos="22000">
                <a:schemeClr val="accent1"/>
              </a:gs>
              <a:gs pos="100000">
                <a:schemeClr val="accent1">
                  <a:lumMod val="60000"/>
                  <a:lumOff val="40000"/>
                </a:schemeClr>
              </a:gs>
            </a:gsLst>
            <a:lin ang="13500000" scaled="1"/>
          </a:gradFill>
          <a:ln w="12700" cap="sq">
            <a:solidFill>
              <a:schemeClr val="bg1"/>
            </a:solid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11" name="矩形: 圆角 20"/>
          <p:cNvSpPr txBox="1"/>
          <p:nvPr/>
        </p:nvSpPr>
        <p:spPr>
          <a:xfrm rot="2700000" flipH="0" flipV="0">
            <a:off x="1092810" y="4580492"/>
            <a:ext cx="135135" cy="135135"/>
          </a:xfrm>
          <a:prstGeom prst="roundRect">
            <a:avLst>
              <a:gd name="adj" fmla="val 7793"/>
            </a:avLst>
          </a:prstGeom>
          <a:solidFill>
            <a:schemeClr val="accent1">
              <a:lumMod val="60000"/>
              <a:lumOff val="40000"/>
            </a:schemeClr>
          </a:solidFill>
          <a:ln w="12700" cap="sq">
            <a:noFill/>
            <a:prstDash val="solid"/>
            <a:miter/>
          </a:ln>
          <a:effectLst>
            <a:outerShdw dist="50800" blurRad="139700" dir="5400000" sx="100000" sy="100000" kx="0" ky="0" algn="ctr" rotWithShape="0">
              <a:schemeClr val="tx1">
                <a:lumMod val="65000"/>
                <a:lumOff val="35000"/>
                <a:alpha val="30000"/>
              </a:schemeClr>
            </a:outerShdw>
          </a:effectLst>
        </p:spPr>
        <p:txBody>
          <a:bodyPr vert="horz" wrap="square" lIns="91440" tIns="45720" rIns="91440" bIns="45720" rtlCol="0" anchor="ctr"/>
          <a:lstStyle/>
          <a:p>
            <a:pPr algn="ctr">
              <a:lnSpc>
                <a:spcPct val="130000"/>
              </a:lnSpc>
            </a:pPr>
            <a:endParaRPr kumimoji="1" lang="zh-CN" altLang="en-US"/>
          </a:p>
        </p:txBody>
      </p:sp>
      <p:sp>
        <p:nvSpPr>
          <p:cNvPr id="12" name="13"/>
          <p:cNvSpPr txBox="1"/>
          <p:nvPr/>
        </p:nvSpPr>
        <p:spPr>
          <a:xfrm rot="0" flipH="0" flipV="0">
            <a:off x="801861" y="4725380"/>
            <a:ext cx="219265" cy="237517"/>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bg1"/>
          </a:solidFill>
          <a:ln w="1860" cap="flat">
            <a:noFill/>
            <a:prstDash val="solid"/>
            <a:miter/>
          </a:ln>
          <a:effectLst/>
        </p:spPr>
        <p:txBody>
          <a:bodyPr vert="horz" wrap="square" lIns="91440" tIns="45720" rIns="91440" bIns="45720" rtlCol="0" anchor="ctr"/>
          <a:lstStyle/>
          <a:p>
            <a:pPr algn="l">
              <a:lnSpc>
                <a:spcPct val="130000"/>
              </a:lnSpc>
            </a:pPr>
            <a:endParaRPr kumimoji="1" lang="zh-CN" altLang="en-US"/>
          </a:p>
        </p:txBody>
      </p:sp>
      <p:sp>
        <p:nvSpPr>
          <p:cNvPr id="13" name="18"/>
          <p:cNvSpPr txBox="1"/>
          <p:nvPr/>
        </p:nvSpPr>
        <p:spPr>
          <a:xfrm rot="0" flipH="0" flipV="0">
            <a:off x="1301653" y="4744846"/>
            <a:ext cx="758489"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主讲</a:t>
            </a:r>
            <a:r>
              <a:rPr kumimoji="1" lang="en-US" altLang="zh-CN" sz="1400">
                <a:ln w="12700">
                  <a:noFill/>
                </a:ln>
                <a:solidFill>
                  <a:srgbClr val="262626">
                    <a:alpha val="100000"/>
                  </a:srgbClr>
                </a:solidFill>
                <a:latin typeface="Source Han Sans CN Regular"/>
                <a:ea typeface="Source Han Sans CN Regular"/>
                <a:cs typeface="Source Han Sans CN Regular"/>
              </a:rPr>
              <a:t>人：</a:t>
            </a:r>
            <a:endParaRPr kumimoji="1" lang="zh-CN" altLang="en-US"/>
          </a:p>
        </p:txBody>
      </p:sp>
      <p:sp>
        <p:nvSpPr>
          <p:cNvPr id="14" name="18"/>
          <p:cNvSpPr txBox="1"/>
          <p:nvPr/>
        </p:nvSpPr>
        <p:spPr>
          <a:xfrm rot="0" flipH="0" flipV="0">
            <a:off x="1986052" y="4744846"/>
            <a:ext cx="798462"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AiPPT</a:t>
            </a:r>
            <a:endParaRPr kumimoji="1" lang="zh-CN" altLang="en-US"/>
          </a:p>
        </p:txBody>
      </p:sp>
      <p:sp>
        <p:nvSpPr>
          <p:cNvPr id="15" name="21"/>
          <p:cNvSpPr txBox="1"/>
          <p:nvPr/>
        </p:nvSpPr>
        <p:spPr>
          <a:xfrm rot="0" flipH="0" flipV="0">
            <a:off x="3967347" y="4744846"/>
            <a:ext cx="634940"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时间：</a:t>
            </a:r>
            <a:endParaRPr kumimoji="1" lang="zh-CN" altLang="en-US"/>
          </a:p>
        </p:txBody>
      </p:sp>
      <p:sp>
        <p:nvSpPr>
          <p:cNvPr id="16" name="21"/>
          <p:cNvSpPr txBox="1"/>
          <p:nvPr/>
        </p:nvSpPr>
        <p:spPr>
          <a:xfrm rot="0" flipH="0" flipV="0">
            <a:off x="4484106" y="4744846"/>
            <a:ext cx="798462" cy="198584"/>
          </a:xfrm>
          <a:prstGeom prst="roundRect">
            <a:avLst>
              <a:gd name="adj" fmla="val 0"/>
            </a:avLst>
          </a:prstGeom>
          <a:noFill/>
          <a:ln w="15875" cap="sq">
            <a:noFill/>
          </a:ln>
          <a:effectLst/>
        </p:spPr>
        <p:txBody>
          <a:bodyPr vert="horz" wrap="square" lIns="0" tIns="0" rIns="0" bIns="0" rtlCol="0" anchor="ctr"/>
          <a:lstStyle/>
          <a:p>
            <a:pPr algn="l">
              <a:lnSpc>
                <a:spcPct val="130000"/>
              </a:lnSpc>
            </a:pPr>
            <a:r>
              <a:rPr kumimoji="1" lang="en-US" altLang="zh-CN" sz="1400">
                <a:ln w="12700">
                  <a:noFill/>
                </a:ln>
                <a:solidFill>
                  <a:srgbClr val="262626">
                    <a:alpha val="100000"/>
                  </a:srgbClr>
                </a:solidFill>
                <a:latin typeface="Source Han Sans CN Regular"/>
                <a:ea typeface="Source Han Sans CN Regular"/>
                <a:cs typeface="Source Han Sans CN Regular"/>
              </a:rPr>
              <a:t>202X.X</a:t>
            </a:r>
            <a:endParaRPr kumimoji="1" lang="zh-CN" altLang="en-US"/>
          </a:p>
        </p:txBody>
      </p:sp>
      <p:sp>
        <p:nvSpPr>
          <p:cNvPr id="17" name="PPT-6"/>
          <p:cNvSpPr txBox="1"/>
          <p:nvPr/>
        </p:nvSpPr>
        <p:spPr>
          <a:xfrm rot="5400000" flipH="1" flipV="0">
            <a:off x="1017050" y="5705197"/>
            <a:ext cx="181269" cy="862458"/>
          </a:xfrm>
          <a:custGeom>
            <a:avLst/>
            <a:gdLst>
              <a:gd name="connsiteX0" fmla="*/ 90634 w 181269"/>
              <a:gd name="connsiteY0" fmla="*/ 766099 h 862458"/>
              <a:gd name="connsiteX1" fmla="*/ 181269 w 181269"/>
              <a:gd name="connsiteY1" fmla="*/ 828112 h 862458"/>
              <a:gd name="connsiteX2" fmla="*/ 181269 w 181269"/>
              <a:gd name="connsiteY2" fmla="*/ 862458 h 862458"/>
              <a:gd name="connsiteX3" fmla="*/ 90634 w 181269"/>
              <a:gd name="connsiteY3" fmla="*/ 800444 h 862458"/>
              <a:gd name="connsiteX4" fmla="*/ 0 w 181269"/>
              <a:gd name="connsiteY4" fmla="*/ 862458 h 862458"/>
              <a:gd name="connsiteX5" fmla="*/ 0 w 181269"/>
              <a:gd name="connsiteY5" fmla="*/ 828112 h 862458"/>
              <a:gd name="connsiteX6" fmla="*/ 90634 w 181269"/>
              <a:gd name="connsiteY6" fmla="*/ 612497 h 862458"/>
              <a:gd name="connsiteX7" fmla="*/ 181269 w 181269"/>
              <a:gd name="connsiteY7" fmla="*/ 674510 h 862458"/>
              <a:gd name="connsiteX8" fmla="*/ 181269 w 181269"/>
              <a:gd name="connsiteY8" fmla="*/ 709810 h 862458"/>
              <a:gd name="connsiteX9" fmla="*/ 90634 w 181269"/>
              <a:gd name="connsiteY9" fmla="*/ 647797 h 862458"/>
              <a:gd name="connsiteX10" fmla="*/ 0 w 181269"/>
              <a:gd name="connsiteY10" fmla="*/ 709810 h 862458"/>
              <a:gd name="connsiteX11" fmla="*/ 0 w 181269"/>
              <a:gd name="connsiteY11" fmla="*/ 674510 h 862458"/>
              <a:gd name="connsiteX12" fmla="*/ 90634 w 181269"/>
              <a:gd name="connsiteY12" fmla="*/ 459850 h 862458"/>
              <a:gd name="connsiteX13" fmla="*/ 181269 w 181269"/>
              <a:gd name="connsiteY13" fmla="*/ 521863 h 862458"/>
              <a:gd name="connsiteX14" fmla="*/ 181269 w 181269"/>
              <a:gd name="connsiteY14" fmla="*/ 556209 h 862458"/>
              <a:gd name="connsiteX15" fmla="*/ 90634 w 181269"/>
              <a:gd name="connsiteY15" fmla="*/ 494196 h 862458"/>
              <a:gd name="connsiteX16" fmla="*/ 0 w 181269"/>
              <a:gd name="connsiteY16" fmla="*/ 556209 h 862458"/>
              <a:gd name="connsiteX17" fmla="*/ 0 w 181269"/>
              <a:gd name="connsiteY17" fmla="*/ 521863 h 862458"/>
              <a:gd name="connsiteX18" fmla="*/ 90634 w 181269"/>
              <a:gd name="connsiteY18" fmla="*/ 306248 h 862458"/>
              <a:gd name="connsiteX19" fmla="*/ 181269 w 181269"/>
              <a:gd name="connsiteY19" fmla="*/ 368261 h 862458"/>
              <a:gd name="connsiteX20" fmla="*/ 181269 w 181269"/>
              <a:gd name="connsiteY20" fmla="*/ 403561 h 862458"/>
              <a:gd name="connsiteX21" fmla="*/ 90634 w 181269"/>
              <a:gd name="connsiteY21" fmla="*/ 341548 h 862458"/>
              <a:gd name="connsiteX22" fmla="*/ 0 w 181269"/>
              <a:gd name="connsiteY22" fmla="*/ 403561 h 862458"/>
              <a:gd name="connsiteX23" fmla="*/ 0 w 181269"/>
              <a:gd name="connsiteY23" fmla="*/ 368261 h 862458"/>
              <a:gd name="connsiteX24" fmla="*/ 90634 w 181269"/>
              <a:gd name="connsiteY24" fmla="*/ 153601 h 862458"/>
              <a:gd name="connsiteX25" fmla="*/ 181269 w 181269"/>
              <a:gd name="connsiteY25" fmla="*/ 215614 h 862458"/>
              <a:gd name="connsiteX26" fmla="*/ 181269 w 181269"/>
              <a:gd name="connsiteY26" fmla="*/ 249960 h 862458"/>
              <a:gd name="connsiteX27" fmla="*/ 90634 w 181269"/>
              <a:gd name="connsiteY27" fmla="*/ 187946 h 862458"/>
              <a:gd name="connsiteX28" fmla="*/ 0 w 181269"/>
              <a:gd name="connsiteY28" fmla="*/ 249960 h 862458"/>
              <a:gd name="connsiteX29" fmla="*/ 0 w 181269"/>
              <a:gd name="connsiteY29" fmla="*/ 215614 h 862458"/>
              <a:gd name="connsiteX30" fmla="*/ 90634 w 181269"/>
              <a:gd name="connsiteY30" fmla="*/ 0 h 862458"/>
              <a:gd name="connsiteX31" fmla="*/ 181269 w 181269"/>
              <a:gd name="connsiteY31" fmla="*/ 62013 h 862458"/>
              <a:gd name="connsiteX32" fmla="*/ 181269 w 181269"/>
              <a:gd name="connsiteY32" fmla="*/ 97312 h 862458"/>
              <a:gd name="connsiteX33" fmla="*/ 90634 w 181269"/>
              <a:gd name="connsiteY33" fmla="*/ 35299 h 862458"/>
              <a:gd name="connsiteX34" fmla="*/ 0 w 181269"/>
              <a:gd name="connsiteY34" fmla="*/ 97312 h 862458"/>
              <a:gd name="connsiteX35" fmla="*/ 0 w 181269"/>
              <a:gd name="connsiteY35" fmla="*/ 62013 h 862458"/>
            </a:gdLst>
            <a:rect l="l" t="t" r="r" b="b"/>
            <a:pathLst>
              <a:path w="181269" h="862458">
                <a:moveTo>
                  <a:pt x="90634" y="766099"/>
                </a:moveTo>
                <a:lnTo>
                  <a:pt x="181269" y="828112"/>
                </a:lnTo>
                <a:lnTo>
                  <a:pt x="181269" y="862458"/>
                </a:lnTo>
                <a:lnTo>
                  <a:pt x="90634" y="800444"/>
                </a:lnTo>
                <a:lnTo>
                  <a:pt x="0" y="862458"/>
                </a:lnTo>
                <a:lnTo>
                  <a:pt x="0" y="828112"/>
                </a:lnTo>
                <a:close/>
                <a:moveTo>
                  <a:pt x="90634" y="612497"/>
                </a:moveTo>
                <a:lnTo>
                  <a:pt x="181269" y="674510"/>
                </a:lnTo>
                <a:lnTo>
                  <a:pt x="181269" y="709810"/>
                </a:lnTo>
                <a:lnTo>
                  <a:pt x="90634" y="647797"/>
                </a:lnTo>
                <a:lnTo>
                  <a:pt x="0" y="709810"/>
                </a:lnTo>
                <a:lnTo>
                  <a:pt x="0" y="674510"/>
                </a:lnTo>
                <a:close/>
                <a:moveTo>
                  <a:pt x="90634" y="459850"/>
                </a:moveTo>
                <a:lnTo>
                  <a:pt x="181269" y="521863"/>
                </a:lnTo>
                <a:lnTo>
                  <a:pt x="181269" y="556209"/>
                </a:lnTo>
                <a:lnTo>
                  <a:pt x="90634" y="494196"/>
                </a:lnTo>
                <a:lnTo>
                  <a:pt x="0" y="556209"/>
                </a:lnTo>
                <a:lnTo>
                  <a:pt x="0" y="521863"/>
                </a:lnTo>
                <a:close/>
                <a:moveTo>
                  <a:pt x="90634" y="306248"/>
                </a:moveTo>
                <a:lnTo>
                  <a:pt x="181269" y="368261"/>
                </a:lnTo>
                <a:lnTo>
                  <a:pt x="181269" y="403561"/>
                </a:lnTo>
                <a:lnTo>
                  <a:pt x="90634" y="341548"/>
                </a:lnTo>
                <a:lnTo>
                  <a:pt x="0" y="403561"/>
                </a:lnTo>
                <a:lnTo>
                  <a:pt x="0" y="368261"/>
                </a:lnTo>
                <a:close/>
                <a:moveTo>
                  <a:pt x="90634" y="153601"/>
                </a:moveTo>
                <a:lnTo>
                  <a:pt x="181269" y="215614"/>
                </a:lnTo>
                <a:lnTo>
                  <a:pt x="181269" y="249960"/>
                </a:lnTo>
                <a:lnTo>
                  <a:pt x="90634" y="187946"/>
                </a:lnTo>
                <a:lnTo>
                  <a:pt x="0" y="249960"/>
                </a:lnTo>
                <a:lnTo>
                  <a:pt x="0" y="215614"/>
                </a:lnTo>
                <a:close/>
                <a:moveTo>
                  <a:pt x="90634" y="0"/>
                </a:moveTo>
                <a:lnTo>
                  <a:pt x="181269" y="62013"/>
                </a:lnTo>
                <a:lnTo>
                  <a:pt x="181269" y="97312"/>
                </a:lnTo>
                <a:lnTo>
                  <a:pt x="90634" y="35299"/>
                </a:lnTo>
                <a:lnTo>
                  <a:pt x="0" y="97312"/>
                </a:lnTo>
                <a:lnTo>
                  <a:pt x="0" y="62013"/>
                </a:lnTo>
                <a:close/>
              </a:path>
            </a:pathLst>
          </a:custGeom>
          <a:solidFill>
            <a:schemeClr val="accent1"/>
          </a:solidFill>
          <a:ln w="9537"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A66AC"/>
      </a:dk2>
      <a:lt2>
        <a:srgbClr val="E0EBF6"/>
      </a:lt2>
      <a:accent1>
        <a:srgbClr val="AA7126"/>
      </a:accent1>
      <a:accent2>
        <a:srgbClr val="D89030"/>
      </a:accent2>
      <a:accent3>
        <a:srgbClr val="AA7126"/>
      </a:accent3>
      <a:accent4>
        <a:srgbClr val="D89030"/>
      </a:accent4>
      <a:accent5>
        <a:srgbClr val="AA7126"/>
      </a:accent5>
      <a:accent6>
        <a:srgbClr val="D89030"/>
      </a:accent6>
      <a:hlink>
        <a:srgbClr val="4472C4"/>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17239274","PropagateID":"AIPPT_C_USER_DESIGN_17239274","ReservedCode1":"{\"SecurityData\":{\"Type\":\"TC260PG\",\"Version\":1,\"PubSD\":[{\"Type\":\"DS\",\"AlgID\":\"1.2.156.10197.1.501\",\"TBSData\":{\"Type\":\"LabelMataData\"},\"Signature\":\"30450221008fe71b9198fd314f79ab1c7f6c98203cdeade6336811e07c25dd6f8aab205b2202202857baed5d6e6cee96738f04549e8837ae35a0d3dc33d2872e5187e56af82814\"},{\"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304402207f3b103915b621c36f5f61f15d8480211bf8cca8c840258907e5d90243a732ef02204a96b66236f0a9c1420b984b8b11831a387e9b30078a9110487c6dbe3d151cf3\"},{\"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