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1" r:id="rId1"/>
  </p:sldMasterIdLst>
  <p:sldIdLst>
    <p:sldId id="256" r:id="rId2"/>
    <p:sldId id="257" r:id="rId3"/>
    <p:sldId id="258" r:id="rId4"/>
    <p:sldId id="259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60" r:id="rId16"/>
    <p:sldId id="273" r:id="rId17"/>
    <p:sldId id="274" r:id="rId18"/>
    <p:sldId id="261" r:id="rId19"/>
    <p:sldId id="262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77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CFC92-E0BA-4782-BABC-FD1242540B85}" type="datetimeFigureOut">
              <a:rPr lang="zh-CN" altLang="en-US" smtClean="0"/>
              <a:t>2023/12/6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1D60A4D-8ED4-47F4-BA47-829B93692C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71252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A2C2E-9922-4F36-924C-031997249EA1}" type="datetimeFigureOut">
              <a:rPr lang="zh-CN" altLang="en-US" smtClean="0"/>
              <a:t>2023/12/6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63162-5F9A-4D52-ABD3-D0395A3FD3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580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CFC92-E0BA-4782-BABC-FD1242540B85}" type="datetimeFigureOut">
              <a:rPr lang="zh-CN" altLang="en-US" smtClean="0"/>
              <a:t>2023/12/6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1D60A4D-8ED4-47F4-BA47-829B93692C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0948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A2C2E-9922-4F36-924C-031997249EA1}" type="datetimeFigureOut">
              <a:rPr lang="zh-CN" altLang="en-US" smtClean="0"/>
              <a:t>2023/12/6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4F63162-5F9A-4D52-ABD3-D0395A3FD3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6206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CFC92-E0BA-4782-BABC-FD1242540B85}" type="datetimeFigureOut">
              <a:rPr lang="zh-CN" altLang="en-US" smtClean="0"/>
              <a:t>2023/12/6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1D60A4D-8ED4-47F4-BA47-829B93692C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3270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CFC92-E0BA-4782-BABC-FD1242540B85}" type="datetimeFigureOut">
              <a:rPr lang="zh-CN" altLang="en-US" smtClean="0"/>
              <a:t>2023/12/6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60A4D-8ED4-47F4-BA47-829B93692C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8662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CFC92-E0BA-4782-BABC-FD1242540B85}" type="datetimeFigureOut">
              <a:rPr lang="zh-CN" altLang="en-US" smtClean="0"/>
              <a:t>2023/12/6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60A4D-8ED4-47F4-BA47-829B93692C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86715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CFC92-E0BA-4782-BABC-FD1242540B85}" type="datetimeFigureOut">
              <a:rPr lang="zh-CN" altLang="en-US" smtClean="0"/>
              <a:t>2023/12/6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60A4D-8ED4-47F4-BA47-829B93692C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0077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CFC92-E0BA-4782-BABC-FD1242540B85}" type="datetimeFigureOut">
              <a:rPr lang="zh-CN" altLang="en-US" smtClean="0"/>
              <a:t>2023/12/6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1D60A4D-8ED4-47F4-BA47-829B93692C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2421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CFC92-E0BA-4782-BABC-FD1242540B85}" type="datetimeFigureOut">
              <a:rPr lang="zh-CN" altLang="en-US" smtClean="0"/>
              <a:t>2023/12/6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1D60A4D-8ED4-47F4-BA47-829B93692C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1567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CFC92-E0BA-4782-BABC-FD1242540B85}" type="datetimeFigureOut">
              <a:rPr lang="zh-CN" altLang="en-US" smtClean="0"/>
              <a:t>2023/12/6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1D60A4D-8ED4-47F4-BA47-829B93692C13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048085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CFC92-E0BA-4782-BABC-FD1242540B85}" type="datetimeFigureOut">
              <a:rPr lang="zh-CN" altLang="en-US" smtClean="0"/>
              <a:t>2023/12/6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1D60A4D-8ED4-47F4-BA47-829B93692C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4762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CFC92-E0BA-4782-BABC-FD1242540B85}" type="datetimeFigureOut">
              <a:rPr lang="zh-CN" altLang="en-US" smtClean="0"/>
              <a:t>2023/12/6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1D60A4D-8ED4-47F4-BA47-829B93692C13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750634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CFC92-E0BA-4782-BABC-FD1242540B85}" type="datetimeFigureOut">
              <a:rPr lang="zh-CN" altLang="en-US" smtClean="0"/>
              <a:t>2023/12/6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1D60A4D-8ED4-47F4-BA47-829B93692C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97486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CFC92-E0BA-4782-BABC-FD1242540B85}" type="datetimeFigureOut">
              <a:rPr lang="zh-CN" altLang="en-US" smtClean="0"/>
              <a:t>2023/12/6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60A4D-8ED4-47F4-BA47-829B93692C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75133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CFC92-E0BA-4782-BABC-FD1242540B85}" type="datetimeFigureOut">
              <a:rPr lang="zh-CN" altLang="en-US" smtClean="0"/>
              <a:t>2023/12/6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60A4D-8ED4-47F4-BA47-829B93692C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94358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CFC92-E0BA-4782-BABC-FD1242540B85}" type="datetimeFigureOut">
              <a:rPr lang="zh-CN" altLang="en-US" smtClean="0"/>
              <a:t>2023/12/6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60A4D-8ED4-47F4-BA47-829B93692C13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137687" y="2478925"/>
            <a:ext cx="12192000" cy="10257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内容占位符 9"/>
          <p:cNvSpPr>
            <a:spLocks noGrp="1"/>
          </p:cNvSpPr>
          <p:nvPr>
            <p:ph sz="quarter" idx="14"/>
          </p:nvPr>
        </p:nvSpPr>
        <p:spPr>
          <a:xfrm>
            <a:off x="1828799" y="2495550"/>
            <a:ext cx="10231395" cy="655423"/>
          </a:xfrm>
        </p:spPr>
        <p:txBody>
          <a:bodyPr/>
          <a:lstStyle>
            <a:lvl1pPr marL="0" indent="0">
              <a:buNone/>
              <a:defRPr sz="48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 smtClean="0"/>
              <a:t>编辑母版文本样式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28024" y="2495035"/>
            <a:ext cx="1400775" cy="100965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altLang="zh-CN" dirty="0" smtClean="0"/>
              <a:t>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00662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5CFC92-E0BA-4782-BABC-FD1242540B85}" type="datetimeFigureOut">
              <a:rPr lang="zh-CN" altLang="en-US" smtClean="0"/>
              <a:t>2023/12/6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1D60A4D-8ED4-47F4-BA47-829B93692C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7579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753" r:id="rId12"/>
    <p:sldLayoutId id="2147483754" r:id="rId13"/>
    <p:sldLayoutId id="2147483755" r:id="rId14"/>
    <p:sldLayoutId id="2147483756" r:id="rId15"/>
    <p:sldLayoutId id="2147483757" r:id="rId16"/>
    <p:sldLayoutId id="214748373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F50ABF7-DA0F-4602-9B9F-5A0D94E4DE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>
                <a:cs typeface="+mn-ea"/>
                <a:sym typeface="+mn-lt"/>
              </a:rPr>
              <a:t>年终工作总结</a:t>
            </a:r>
            <a:endParaRPr lang="zh-CN" altLang="en-US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E7A52151-746A-4CC6-97AA-83240D8804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>
                <a:cs typeface="+mn-ea"/>
                <a:sym typeface="+mn-lt"/>
              </a:rPr>
              <a:t>峰御公司 </a:t>
            </a:r>
            <a:r>
              <a:rPr lang="en-US" altLang="zh-CN" dirty="0">
                <a:cs typeface="+mn-ea"/>
                <a:sym typeface="+mn-lt"/>
              </a:rPr>
              <a:t>| </a:t>
            </a:r>
            <a:r>
              <a:rPr lang="zh-CN" altLang="en-US" dirty="0">
                <a:cs typeface="+mn-ea"/>
                <a:sym typeface="+mn-lt"/>
              </a:rPr>
              <a:t>行政人事部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21291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4B6F2B5-D633-413C-88AC-E1C3D1B2B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前言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0CD01C5-56A7-4561-9464-540237DBD9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时光荏苒，岁月如梭。弹指间，一年光阴犹如白驹过隙。这一年，在领导们的正确指导下，在同事们的积极支持和全力配合下，我部门较为出色地完成了各项工作任务，现将</a:t>
            </a:r>
            <a:r>
              <a:rPr lang="en-US" altLang="zh-CN" dirty="0"/>
              <a:t>2020</a:t>
            </a:r>
            <a:r>
              <a:rPr lang="zh-CN" altLang="en-US" dirty="0"/>
              <a:t>年工作进行总结汇报。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319267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155E82B-625E-4E2C-91E3-2F1AE0D77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cs typeface="+mn-ea"/>
                <a:sym typeface="+mn-lt"/>
              </a:rPr>
              <a:t>目录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288E361-FB4A-4FA3-9202-2AED3AF9299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cs typeface="+mn-ea"/>
                <a:sym typeface="+mn-lt"/>
              </a:rPr>
              <a:t>回首</a:t>
            </a:r>
            <a:r>
              <a:rPr lang="en-US" altLang="zh-CN" dirty="0">
                <a:cs typeface="+mn-ea"/>
                <a:sym typeface="+mn-lt"/>
              </a:rPr>
              <a:t>2020</a:t>
            </a:r>
          </a:p>
          <a:p>
            <a:pPr lvl="1"/>
            <a:r>
              <a:rPr lang="zh-CN" altLang="en-US" dirty="0">
                <a:cs typeface="+mn-ea"/>
                <a:sym typeface="+mn-lt"/>
              </a:rPr>
              <a:t>人事工作</a:t>
            </a:r>
            <a:endParaRPr lang="en-US" altLang="zh-CN" dirty="0">
              <a:cs typeface="+mn-ea"/>
              <a:sym typeface="+mn-lt"/>
            </a:endParaRPr>
          </a:p>
          <a:p>
            <a:pPr lvl="1"/>
            <a:r>
              <a:rPr lang="zh-CN" altLang="en-US" dirty="0">
                <a:cs typeface="+mn-ea"/>
                <a:sym typeface="+mn-lt"/>
              </a:rPr>
              <a:t>行政工作</a:t>
            </a:r>
            <a:endParaRPr lang="id-ID" altLang="zh-CN" dirty="0">
              <a:cs typeface="+mn-ea"/>
              <a:sym typeface="+mn-lt"/>
            </a:endParaRPr>
          </a:p>
          <a:p>
            <a:r>
              <a:rPr lang="zh-CN" altLang="en-US" dirty="0">
                <a:cs typeface="+mn-ea"/>
                <a:sym typeface="+mn-lt"/>
              </a:rPr>
              <a:t>认清部门现状</a:t>
            </a:r>
            <a:endParaRPr lang="en-US" altLang="zh-CN" dirty="0">
              <a:cs typeface="+mn-ea"/>
              <a:sym typeface="+mn-lt"/>
            </a:endParaRPr>
          </a:p>
          <a:p>
            <a:pPr lvl="1"/>
            <a:r>
              <a:rPr lang="zh-CN" altLang="en-US" dirty="0"/>
              <a:t>工作的不足之处</a:t>
            </a:r>
            <a:endParaRPr lang="en-US" altLang="zh-CN" dirty="0"/>
          </a:p>
          <a:p>
            <a:pPr lvl="1"/>
            <a:r>
              <a:rPr lang="zh-CN" altLang="en-US" dirty="0"/>
              <a:t>改进不足的办法</a:t>
            </a:r>
            <a:endParaRPr lang="en-US" altLang="zh-CN" dirty="0">
              <a:cs typeface="+mn-ea"/>
              <a:sym typeface="+mn-lt"/>
            </a:endParaRPr>
          </a:p>
          <a:p>
            <a:endParaRPr lang="id-ID" altLang="zh-CN" dirty="0">
              <a:cs typeface="+mn-ea"/>
              <a:sym typeface="+mn-lt"/>
            </a:endParaRP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86DBB2C-205B-4381-8906-3033EAA74C5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zh-CN" altLang="en-US" dirty="0">
                <a:cs typeface="+mn-ea"/>
                <a:sym typeface="+mn-lt"/>
              </a:rPr>
              <a:t>展望</a:t>
            </a:r>
            <a:r>
              <a:rPr lang="en-US" altLang="zh-CN" dirty="0">
                <a:cs typeface="+mn-ea"/>
                <a:sym typeface="+mn-lt"/>
              </a:rPr>
              <a:t>2021</a:t>
            </a:r>
          </a:p>
          <a:p>
            <a:pPr lvl="1"/>
            <a:r>
              <a:rPr lang="zh-CN" altLang="en-US" dirty="0"/>
              <a:t>人事行政工作</a:t>
            </a:r>
            <a:endParaRPr lang="en-US" altLang="zh-CN" dirty="0"/>
          </a:p>
          <a:p>
            <a:pPr lvl="1"/>
            <a:r>
              <a:rPr lang="zh-CN" altLang="en-US" dirty="0"/>
              <a:t>完善人事行政制度</a:t>
            </a:r>
            <a:endParaRPr lang="en-US" altLang="zh-CN" dirty="0"/>
          </a:p>
          <a:p>
            <a:pPr lvl="1"/>
            <a:r>
              <a:rPr lang="zh-CN" altLang="en-US" dirty="0"/>
              <a:t>人才储备与激励机制</a:t>
            </a:r>
            <a:endParaRPr lang="en-US" altLang="zh-CN" dirty="0"/>
          </a:p>
          <a:p>
            <a:pPr lvl="1"/>
            <a:r>
              <a:rPr lang="zh-CN" altLang="en-US" dirty="0"/>
              <a:t>培训与开发</a:t>
            </a:r>
            <a:endParaRPr lang="en-US" altLang="zh-CN" dirty="0"/>
          </a:p>
          <a:p>
            <a:pPr lvl="1"/>
            <a:r>
              <a:rPr lang="zh-CN" altLang="en-US" dirty="0"/>
              <a:t>绩效与薪酬管理</a:t>
            </a:r>
            <a:endParaRPr lang="en-US" altLang="zh-CN" dirty="0"/>
          </a:p>
          <a:p>
            <a:pPr lvl="1"/>
            <a:r>
              <a:rPr lang="zh-CN" altLang="en-US" dirty="0"/>
              <a:t>企业文化建设</a:t>
            </a:r>
          </a:p>
        </p:txBody>
      </p:sp>
    </p:spTree>
    <p:extLst>
      <p:ext uri="{BB962C8B-B14F-4D97-AF65-F5344CB8AC3E}">
        <p14:creationId xmlns:p14="http://schemas.microsoft.com/office/powerpoint/2010/main" val="969157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3E19F60-1930-4D30-9B4F-5D9513F2BBB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zh-CN" altLang="en-US" dirty="0"/>
              <a:t>回首</a:t>
            </a:r>
            <a:r>
              <a:rPr lang="en-US" altLang="zh-CN" dirty="0"/>
              <a:t>2020</a:t>
            </a:r>
            <a:endParaRPr lang="zh-CN" altLang="en-US" dirty="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BA8463CD-41FE-47DC-A193-4806313DD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01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90920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8DE1D64-A952-4B72-83BD-68E69A0DE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人事工作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7307D8E-437A-4019-9275-6EE8F91801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招聘与配置</a:t>
            </a:r>
            <a:endParaRPr lang="en-US" altLang="zh-CN" dirty="0"/>
          </a:p>
          <a:p>
            <a:r>
              <a:rPr lang="zh-CN" altLang="en-US" dirty="0"/>
              <a:t>绩效考核</a:t>
            </a:r>
            <a:endParaRPr lang="en-US" altLang="zh-CN" dirty="0"/>
          </a:p>
          <a:p>
            <a:r>
              <a:rPr lang="zh-CN" altLang="en-US" dirty="0"/>
              <a:t>薪酬福利</a:t>
            </a:r>
            <a:endParaRPr lang="en-US" altLang="zh-CN" dirty="0"/>
          </a:p>
          <a:p>
            <a:r>
              <a:rPr lang="zh-CN" altLang="en-US" dirty="0"/>
              <a:t>劳动关系</a:t>
            </a:r>
          </a:p>
        </p:txBody>
      </p:sp>
    </p:spTree>
    <p:extLst>
      <p:ext uri="{BB962C8B-B14F-4D97-AF65-F5344CB8AC3E}">
        <p14:creationId xmlns:p14="http://schemas.microsoft.com/office/powerpoint/2010/main" val="9005842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B7EF4F1-5CA0-4440-93A2-13B92D541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招聘与配置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E933875-888A-4336-BF84-C093297288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今年新聘任员工</a:t>
            </a:r>
            <a:endParaRPr lang="en-US" altLang="zh-CN" dirty="0"/>
          </a:p>
          <a:p>
            <a:r>
              <a:rPr lang="zh-CN" altLang="en-US" dirty="0"/>
              <a:t>员工调离职情况</a:t>
            </a:r>
            <a:endParaRPr lang="en-US" altLang="zh-CN" dirty="0"/>
          </a:p>
          <a:p>
            <a:r>
              <a:rPr lang="zh-CN" altLang="en-US" dirty="0"/>
              <a:t>现有员工配置</a:t>
            </a:r>
            <a:endParaRPr lang="en-US" altLang="zh-CN" dirty="0"/>
          </a:p>
          <a:p>
            <a:r>
              <a:rPr lang="zh-CN" altLang="en-US" dirty="0"/>
              <a:t>人员整编情况</a:t>
            </a:r>
          </a:p>
        </p:txBody>
      </p:sp>
    </p:spTree>
    <p:extLst>
      <p:ext uri="{BB962C8B-B14F-4D97-AF65-F5344CB8AC3E}">
        <p14:creationId xmlns:p14="http://schemas.microsoft.com/office/powerpoint/2010/main" val="21155238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24D7F5-4029-42D9-9451-9A154569B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绩效考核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D1B2027-191F-4783-BCBE-9407EF953A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优秀率 </a:t>
            </a:r>
            <a:r>
              <a:rPr lang="en-US" altLang="zh-CN" dirty="0"/>
              <a:t>25%</a:t>
            </a:r>
          </a:p>
          <a:p>
            <a:r>
              <a:rPr lang="zh-CN" altLang="en-US" dirty="0"/>
              <a:t>合格率</a:t>
            </a:r>
            <a:r>
              <a:rPr lang="en-US" altLang="zh-CN" dirty="0"/>
              <a:t> 70%</a:t>
            </a:r>
          </a:p>
          <a:p>
            <a:r>
              <a:rPr lang="zh-CN" altLang="en-US" dirty="0"/>
              <a:t>不合格率</a:t>
            </a:r>
            <a:r>
              <a:rPr lang="en-US" altLang="zh-CN" dirty="0"/>
              <a:t> 5%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526765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2ABFC2C-8F59-4462-9985-5CF8264CC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薪酬福利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9946047-E7A2-4686-932C-C8BFEEBC69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基本工资</a:t>
            </a:r>
            <a:endParaRPr lang="en-US" altLang="zh-CN" dirty="0"/>
          </a:p>
          <a:p>
            <a:r>
              <a:rPr lang="zh-CN" altLang="en-US" dirty="0"/>
              <a:t>绩效工资</a:t>
            </a:r>
            <a:endParaRPr lang="en-US" altLang="zh-CN" dirty="0"/>
          </a:p>
          <a:p>
            <a:r>
              <a:rPr lang="zh-CN" altLang="en-US" dirty="0"/>
              <a:t>佣金提成</a:t>
            </a:r>
            <a:endParaRPr lang="en-US" altLang="zh-CN" dirty="0"/>
          </a:p>
          <a:p>
            <a:r>
              <a:rPr lang="zh-CN" altLang="en-US" dirty="0"/>
              <a:t>社保福利</a:t>
            </a:r>
          </a:p>
        </p:txBody>
      </p:sp>
    </p:spTree>
    <p:extLst>
      <p:ext uri="{BB962C8B-B14F-4D97-AF65-F5344CB8AC3E}">
        <p14:creationId xmlns:p14="http://schemas.microsoft.com/office/powerpoint/2010/main" val="13279878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58859D5-587E-4BAB-929D-5F0E920F1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劳动关系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7025291-EA5B-4855-BD4D-117C1C6E9C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劳动合同</a:t>
            </a:r>
            <a:endParaRPr lang="en-US" altLang="zh-CN" dirty="0"/>
          </a:p>
          <a:p>
            <a:r>
              <a:rPr lang="zh-CN" altLang="en-US" dirty="0"/>
              <a:t>法定假期</a:t>
            </a:r>
            <a:endParaRPr lang="en-US" altLang="zh-CN" dirty="0"/>
          </a:p>
          <a:p>
            <a:r>
              <a:rPr lang="zh-CN" altLang="en-US" dirty="0"/>
              <a:t>社保缴费</a:t>
            </a:r>
          </a:p>
        </p:txBody>
      </p:sp>
    </p:spTree>
    <p:extLst>
      <p:ext uri="{BB962C8B-B14F-4D97-AF65-F5344CB8AC3E}">
        <p14:creationId xmlns:p14="http://schemas.microsoft.com/office/powerpoint/2010/main" val="34314329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EBCEBE-08A9-494F-B728-76232AD34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行政工作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48D8142-304A-4D6B-A05F-2A1C3C0841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制度的执行与推动</a:t>
            </a:r>
            <a:endParaRPr lang="en-US" altLang="zh-CN" dirty="0"/>
          </a:p>
          <a:p>
            <a:r>
              <a:rPr lang="zh-CN" altLang="en-US" dirty="0"/>
              <a:t>日常办公事务管理</a:t>
            </a:r>
            <a:endParaRPr lang="en-US" altLang="zh-CN" dirty="0"/>
          </a:p>
          <a:p>
            <a:r>
              <a:rPr lang="zh-CN" altLang="en-US" dirty="0"/>
              <a:t>企业文化的建设</a:t>
            </a:r>
            <a:endParaRPr lang="en-US" altLang="zh-CN" dirty="0"/>
          </a:p>
          <a:p>
            <a:r>
              <a:rPr lang="zh-CN" altLang="en-US" dirty="0"/>
              <a:t>其他工作</a:t>
            </a:r>
          </a:p>
        </p:txBody>
      </p:sp>
    </p:spTree>
    <p:extLst>
      <p:ext uri="{BB962C8B-B14F-4D97-AF65-F5344CB8AC3E}">
        <p14:creationId xmlns:p14="http://schemas.microsoft.com/office/powerpoint/2010/main" val="1515302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97DF5A-5AAE-404B-ABE3-006C08886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制度的执行与推动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307134E-E02E-4682-97EF-3E760F17F3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制度修改完善</a:t>
            </a:r>
            <a:endParaRPr lang="en-US" altLang="zh-CN" dirty="0"/>
          </a:p>
          <a:p>
            <a:r>
              <a:rPr lang="zh-CN" altLang="en-US" dirty="0"/>
              <a:t>编写岗位说明</a:t>
            </a:r>
            <a:endParaRPr lang="en-US" altLang="zh-CN" dirty="0"/>
          </a:p>
          <a:p>
            <a:r>
              <a:rPr lang="zh-CN" altLang="en-US" dirty="0"/>
              <a:t>实现共同发展</a:t>
            </a:r>
          </a:p>
        </p:txBody>
      </p:sp>
    </p:spTree>
    <p:extLst>
      <p:ext uri="{BB962C8B-B14F-4D97-AF65-F5344CB8AC3E}">
        <p14:creationId xmlns:p14="http://schemas.microsoft.com/office/powerpoint/2010/main" val="9175498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D216B7-09A7-40CA-9A81-CE24B5F9C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日常办公事务管理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AB743D6-CBE7-4377-B160-F321ECFBBE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日常事务</a:t>
            </a:r>
            <a:endParaRPr lang="en-US" altLang="zh-CN" dirty="0"/>
          </a:p>
          <a:p>
            <a:pPr lvl="1"/>
            <a:r>
              <a:rPr lang="zh-CN" altLang="en-US" dirty="0"/>
              <a:t>计划安排与实施</a:t>
            </a:r>
            <a:endParaRPr lang="en-US" altLang="zh-CN" dirty="0"/>
          </a:p>
          <a:p>
            <a:r>
              <a:rPr lang="zh-CN" altLang="en-US" dirty="0"/>
              <a:t>资料管理</a:t>
            </a:r>
            <a:endParaRPr lang="en-US" altLang="zh-CN" dirty="0"/>
          </a:p>
          <a:p>
            <a:pPr lvl="1"/>
            <a:r>
              <a:rPr lang="zh-CN" altLang="en-US" dirty="0"/>
              <a:t>文书资料管理</a:t>
            </a:r>
            <a:endParaRPr lang="en-US" altLang="zh-CN" dirty="0"/>
          </a:p>
          <a:p>
            <a:r>
              <a:rPr lang="zh-CN" altLang="en-US" dirty="0"/>
              <a:t>用品管理</a:t>
            </a:r>
            <a:endParaRPr lang="en-US" altLang="zh-CN" dirty="0"/>
          </a:p>
          <a:p>
            <a:pPr lvl="1"/>
            <a:r>
              <a:rPr lang="zh-CN" altLang="en-US" dirty="0"/>
              <a:t>办公用品管理</a:t>
            </a:r>
            <a:endParaRPr lang="en-US" altLang="zh-CN" dirty="0"/>
          </a:p>
          <a:p>
            <a:r>
              <a:rPr lang="zh-CN" altLang="en-US" dirty="0"/>
              <a:t>会议管理</a:t>
            </a:r>
            <a:endParaRPr lang="en-US" altLang="zh-CN" dirty="0"/>
          </a:p>
          <a:p>
            <a:pPr lvl="1"/>
            <a:r>
              <a:rPr lang="zh-CN" altLang="en-US" dirty="0"/>
              <a:t>会前、会中、会后管理</a:t>
            </a:r>
          </a:p>
        </p:txBody>
      </p:sp>
    </p:spTree>
    <p:extLst>
      <p:ext uri="{BB962C8B-B14F-4D97-AF65-F5344CB8AC3E}">
        <p14:creationId xmlns:p14="http://schemas.microsoft.com/office/powerpoint/2010/main" val="42019312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13CD1B-FA66-4F94-8F9B-8DA64B4C0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企业文化建设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C91E195-E2BF-44C7-B359-0201A76A57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员工风采</a:t>
            </a:r>
            <a:endParaRPr lang="en-US" altLang="zh-CN" dirty="0"/>
          </a:p>
          <a:p>
            <a:r>
              <a:rPr lang="zh-CN" altLang="en-US" dirty="0"/>
              <a:t>团队建设</a:t>
            </a:r>
            <a:endParaRPr lang="en-US" altLang="zh-CN" dirty="0"/>
          </a:p>
          <a:p>
            <a:r>
              <a:rPr lang="zh-CN" altLang="en-US" dirty="0"/>
              <a:t>旅游聚会</a:t>
            </a:r>
          </a:p>
        </p:txBody>
      </p:sp>
    </p:spTree>
    <p:extLst>
      <p:ext uri="{BB962C8B-B14F-4D97-AF65-F5344CB8AC3E}">
        <p14:creationId xmlns:p14="http://schemas.microsoft.com/office/powerpoint/2010/main" val="29539410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AD55424-77F9-404B-9A27-77B91D5B6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其他工作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65DB8B0-4E68-4A47-82A8-5B69633E8A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外部事务</a:t>
            </a:r>
            <a:endParaRPr lang="en-US" altLang="zh-CN" dirty="0"/>
          </a:p>
          <a:p>
            <a:r>
              <a:rPr lang="zh-CN" altLang="en-US" dirty="0"/>
              <a:t>领导交办事项</a:t>
            </a:r>
          </a:p>
        </p:txBody>
      </p:sp>
    </p:spTree>
    <p:extLst>
      <p:ext uri="{BB962C8B-B14F-4D97-AF65-F5344CB8AC3E}">
        <p14:creationId xmlns:p14="http://schemas.microsoft.com/office/powerpoint/2010/main" val="567177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3411778-E3CB-4653-822E-A9E5CC55413B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zh-CN" altLang="en-US" dirty="0"/>
              <a:t>认清部门现状</a:t>
            </a: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018E8B22-52D4-441E-867C-9B173AD06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02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09227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8C9C400-19FC-4410-ABD3-7979BF5AE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工作的不足之处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AE36E42-FFAA-4E73-AC10-DAA7C79486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理论及专业知识不全面</a:t>
            </a:r>
            <a:endParaRPr lang="en-US" altLang="zh-CN" dirty="0"/>
          </a:p>
          <a:p>
            <a:r>
              <a:rPr lang="zh-CN" altLang="en-US" dirty="0"/>
              <a:t>主动性有欠缺，被动服务的现象仍然存在</a:t>
            </a:r>
            <a:endParaRPr lang="en-US" altLang="zh-CN" dirty="0"/>
          </a:p>
          <a:p>
            <a:r>
              <a:rPr lang="zh-CN" altLang="en-US" dirty="0"/>
              <a:t>深入各部门不够</a:t>
            </a:r>
            <a:endParaRPr lang="en-US" altLang="zh-CN" dirty="0"/>
          </a:p>
          <a:p>
            <a:r>
              <a:rPr lang="zh-CN" altLang="en-US" dirty="0"/>
              <a:t>全局性的问题考虑较少</a:t>
            </a:r>
          </a:p>
        </p:txBody>
      </p:sp>
    </p:spTree>
    <p:extLst>
      <p:ext uri="{BB962C8B-B14F-4D97-AF65-F5344CB8AC3E}">
        <p14:creationId xmlns:p14="http://schemas.microsoft.com/office/powerpoint/2010/main" val="36464866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C1D7BC-E342-4658-BEC3-3FF749D42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改进不足的办法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5CAB2F9-5B66-4DA1-9ABC-355A7F6A7B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定期开展系统培训</a:t>
            </a:r>
            <a:endParaRPr lang="en-US" altLang="zh-CN" dirty="0"/>
          </a:p>
          <a:p>
            <a:r>
              <a:rPr lang="zh-CN" altLang="en-US" dirty="0"/>
              <a:t>加强员工主动性教育</a:t>
            </a:r>
            <a:endParaRPr lang="en-US" altLang="zh-CN" dirty="0"/>
          </a:p>
          <a:p>
            <a:r>
              <a:rPr lang="zh-CN" altLang="en-US" dirty="0"/>
              <a:t>积极与各部门开展联动工作</a:t>
            </a:r>
            <a:endParaRPr lang="en-US" altLang="zh-CN" dirty="0"/>
          </a:p>
          <a:p>
            <a:r>
              <a:rPr lang="zh-CN" altLang="en-US" dirty="0"/>
              <a:t>总结经验教训，培养全局思考问题的习惯</a:t>
            </a:r>
          </a:p>
        </p:txBody>
      </p:sp>
    </p:spTree>
    <p:extLst>
      <p:ext uri="{BB962C8B-B14F-4D97-AF65-F5344CB8AC3E}">
        <p14:creationId xmlns:p14="http://schemas.microsoft.com/office/powerpoint/2010/main" val="26842078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24D7904-AC9F-4B09-BC6A-A87FCC1896F7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zh-CN" altLang="en-US" dirty="0"/>
              <a:t>展望</a:t>
            </a:r>
            <a:r>
              <a:rPr lang="en-US" altLang="zh-CN" dirty="0"/>
              <a:t>2021</a:t>
            </a:r>
            <a:endParaRPr lang="zh-CN" altLang="en-US" dirty="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6D1C3770-7336-407B-BCAC-EE6AA0625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03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70816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4C4742C-13E4-4F43-A166-643ABB146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人事行政工作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2491C7B-DE16-470E-8E11-0C2491E46A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完善人事行政制度</a:t>
            </a:r>
            <a:endParaRPr lang="en-US" altLang="zh-CN" dirty="0"/>
          </a:p>
          <a:p>
            <a:r>
              <a:rPr lang="zh-CN" altLang="en-US" dirty="0"/>
              <a:t>人才储备与激励机制</a:t>
            </a:r>
            <a:endParaRPr lang="en-US" altLang="zh-CN" dirty="0"/>
          </a:p>
          <a:p>
            <a:r>
              <a:rPr lang="zh-CN" altLang="en-US" dirty="0"/>
              <a:t>培训与开发</a:t>
            </a:r>
            <a:endParaRPr lang="en-US" altLang="zh-CN" dirty="0"/>
          </a:p>
          <a:p>
            <a:r>
              <a:rPr lang="zh-CN" altLang="en-US" dirty="0"/>
              <a:t>绩效与薪酬管理</a:t>
            </a:r>
            <a:endParaRPr lang="en-US" altLang="zh-CN" dirty="0"/>
          </a:p>
          <a:p>
            <a:r>
              <a:rPr lang="zh-CN" altLang="en-US" dirty="0"/>
              <a:t>企业文化建设</a:t>
            </a:r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025615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39C2A7-F651-4EA1-83FB-C64CB39C5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完善人事行政制度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21D0CF6-991A-4A80-B7E4-C92B5F24C4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组织制度的完善</a:t>
            </a:r>
            <a:endParaRPr lang="en-US" altLang="zh-CN" dirty="0"/>
          </a:p>
          <a:p>
            <a:r>
              <a:rPr lang="zh-CN" altLang="en-US" dirty="0"/>
              <a:t>人力资源制度的完善</a:t>
            </a:r>
            <a:endParaRPr lang="en-US" altLang="zh-CN" dirty="0"/>
          </a:p>
          <a:p>
            <a:r>
              <a:rPr lang="zh-CN" altLang="en-US" dirty="0"/>
              <a:t>行政管理制度的补充</a:t>
            </a:r>
          </a:p>
        </p:txBody>
      </p:sp>
    </p:spTree>
    <p:extLst>
      <p:ext uri="{BB962C8B-B14F-4D97-AF65-F5344CB8AC3E}">
        <p14:creationId xmlns:p14="http://schemas.microsoft.com/office/powerpoint/2010/main" val="14374513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98B5534-157F-431C-A51C-C6A3B7D4A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人才储备与激励机制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9FD84C7-605D-488D-AF5F-5931EFA988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人才储备</a:t>
            </a:r>
            <a:endParaRPr lang="en-US" altLang="zh-CN" dirty="0"/>
          </a:p>
          <a:p>
            <a:pPr lvl="1"/>
            <a:r>
              <a:rPr lang="zh-CN" altLang="en-US" dirty="0"/>
              <a:t>校园招聘</a:t>
            </a:r>
            <a:endParaRPr lang="en-US" altLang="zh-CN" dirty="0"/>
          </a:p>
          <a:p>
            <a:pPr lvl="1"/>
            <a:r>
              <a:rPr lang="zh-CN" altLang="en-US" dirty="0"/>
              <a:t>内部发掘</a:t>
            </a:r>
            <a:endParaRPr lang="en-US" altLang="zh-CN" dirty="0"/>
          </a:p>
          <a:p>
            <a:pPr lvl="1"/>
            <a:r>
              <a:rPr lang="zh-CN" altLang="en-US" dirty="0"/>
              <a:t>人才培养</a:t>
            </a:r>
            <a:endParaRPr lang="en-US" altLang="zh-CN" dirty="0"/>
          </a:p>
          <a:p>
            <a:r>
              <a:rPr lang="zh-CN" altLang="en-US" dirty="0"/>
              <a:t>激励机制</a:t>
            </a:r>
            <a:endParaRPr lang="en-US" altLang="zh-CN" dirty="0"/>
          </a:p>
          <a:p>
            <a:pPr lvl="1"/>
            <a:r>
              <a:rPr lang="zh-CN" altLang="en-US" dirty="0"/>
              <a:t>能力激励</a:t>
            </a:r>
            <a:endParaRPr lang="en-US" altLang="zh-CN" dirty="0"/>
          </a:p>
          <a:p>
            <a:pPr lvl="1"/>
            <a:r>
              <a:rPr lang="zh-CN" altLang="en-US" dirty="0"/>
              <a:t>环境激励</a:t>
            </a:r>
            <a:endParaRPr lang="en-US" altLang="zh-CN" dirty="0"/>
          </a:p>
          <a:p>
            <a:pPr lvl="1"/>
            <a:r>
              <a:rPr lang="zh-CN" altLang="en-US" dirty="0"/>
              <a:t>物质激励</a:t>
            </a:r>
          </a:p>
        </p:txBody>
      </p:sp>
    </p:spTree>
    <p:extLst>
      <p:ext uri="{BB962C8B-B14F-4D97-AF65-F5344CB8AC3E}">
        <p14:creationId xmlns:p14="http://schemas.microsoft.com/office/powerpoint/2010/main" val="15284151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5A68CAB-3380-4347-94F0-4D4A57D2D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培训与开发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8F5DB96-3E6A-4DB2-8E41-502C83440E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不同需求</a:t>
            </a:r>
            <a:endParaRPr lang="en-US" altLang="zh-CN" dirty="0"/>
          </a:p>
          <a:p>
            <a:r>
              <a:rPr lang="zh-CN" altLang="en-US" dirty="0"/>
              <a:t>展开步骤</a:t>
            </a:r>
            <a:endParaRPr lang="en-US" altLang="zh-CN" dirty="0"/>
          </a:p>
          <a:p>
            <a:r>
              <a:rPr lang="zh-CN" altLang="en-US" dirty="0"/>
              <a:t>培训方式</a:t>
            </a:r>
          </a:p>
        </p:txBody>
      </p:sp>
    </p:spTree>
    <p:extLst>
      <p:ext uri="{BB962C8B-B14F-4D97-AF65-F5344CB8AC3E}">
        <p14:creationId xmlns:p14="http://schemas.microsoft.com/office/powerpoint/2010/main" val="14685988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BE53CB-535E-460B-9918-E3E3D2776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绩效与薪酬管理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AF122DE-8748-43B2-8DE6-E15B079B11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绩效管理</a:t>
            </a:r>
            <a:endParaRPr lang="en-US" altLang="zh-CN" dirty="0"/>
          </a:p>
          <a:p>
            <a:r>
              <a:rPr lang="zh-CN" altLang="en-US" dirty="0"/>
              <a:t>薪酬管理</a:t>
            </a:r>
          </a:p>
        </p:txBody>
      </p:sp>
    </p:spTree>
    <p:extLst>
      <p:ext uri="{BB962C8B-B14F-4D97-AF65-F5344CB8AC3E}">
        <p14:creationId xmlns:p14="http://schemas.microsoft.com/office/powerpoint/2010/main" val="19580673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EA35F29-D574-405C-9712-A2B88968C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企业文化建设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D6AD3A0-B151-4A04-8501-B653F002CC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晨会、夕会、总结会</a:t>
            </a:r>
            <a:endParaRPr lang="en-US" altLang="zh-CN" dirty="0"/>
          </a:p>
          <a:p>
            <a:r>
              <a:rPr lang="zh-CN" altLang="en-US" dirty="0"/>
              <a:t>聚会、文娱活动</a:t>
            </a:r>
            <a:endParaRPr lang="en-US" altLang="zh-CN" dirty="0"/>
          </a:p>
          <a:p>
            <a:r>
              <a:rPr lang="zh-CN" altLang="en-US" dirty="0"/>
              <a:t>树立先进典型</a:t>
            </a:r>
            <a:endParaRPr lang="en-US" altLang="zh-CN" dirty="0"/>
          </a:p>
          <a:p>
            <a:r>
              <a:rPr lang="zh-CN" altLang="en-US" dirty="0"/>
              <a:t>体育健身活动</a:t>
            </a:r>
          </a:p>
        </p:txBody>
      </p:sp>
    </p:spTree>
    <p:extLst>
      <p:ext uri="{BB962C8B-B14F-4D97-AF65-F5344CB8AC3E}">
        <p14:creationId xmlns:p14="http://schemas.microsoft.com/office/powerpoint/2010/main" val="28279032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AA0E08-202F-42DF-8DCF-D3A35DB29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超越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4C2C338-387C-4B02-83D9-6A6035F67C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回顾</a:t>
            </a:r>
            <a:r>
              <a:rPr lang="en-US" altLang="zh-CN" dirty="0"/>
              <a:t>2020</a:t>
            </a:r>
            <a:r>
              <a:rPr lang="zh-CN" altLang="en-US" dirty="0"/>
              <a:t>，我们倍感欣慰。展望</a:t>
            </a:r>
            <a:r>
              <a:rPr lang="en-US" altLang="zh-CN" dirty="0"/>
              <a:t>2021</a:t>
            </a:r>
            <a:r>
              <a:rPr lang="zh-CN" altLang="en-US" dirty="0"/>
              <a:t>，我们信心依然。部门将在公司领导运筹帷幄的战略决策下，紧紧围绕</a:t>
            </a:r>
            <a:r>
              <a:rPr lang="en-US" altLang="zh-CN" dirty="0"/>
              <a:t>2021</a:t>
            </a:r>
            <a:r>
              <a:rPr lang="zh-CN" altLang="en-US" dirty="0"/>
              <a:t>年工作目标，扬长避短尽职尽责，开拓进取、与时俱进。将继续紧密配合各部门的相关工作，高质高效、努力奋斗致力于满足企业战略发展的需要。立足企业、节约成本、保障需要，为公司的持续发展提供专业支持，完善专业工作，贡献专业力量。</a:t>
            </a:r>
          </a:p>
        </p:txBody>
      </p:sp>
    </p:spTree>
    <p:extLst>
      <p:ext uri="{BB962C8B-B14F-4D97-AF65-F5344CB8AC3E}">
        <p14:creationId xmlns:p14="http://schemas.microsoft.com/office/powerpoint/2010/main" val="20025590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F50ABF7-DA0F-4602-9B9F-5A0D94E4DE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谢谢观看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E7A52151-746A-4CC6-97AA-83240D8804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>
                <a:cs typeface="+mn-ea"/>
                <a:sym typeface="+mn-lt"/>
              </a:rPr>
              <a:t>制作人 </a:t>
            </a:r>
            <a:r>
              <a:rPr lang="en-US" altLang="zh-CN" dirty="0">
                <a:cs typeface="+mn-ea"/>
                <a:sym typeface="+mn-lt"/>
              </a:rPr>
              <a:t>| </a:t>
            </a:r>
            <a:r>
              <a:rPr lang="zh-CN" altLang="en-US" dirty="0">
                <a:cs typeface="+mn-ea"/>
                <a:sym typeface="+mn-lt"/>
              </a:rPr>
              <a:t>何亮</a:t>
            </a:r>
            <a:r>
              <a:rPr lang="en-US" altLang="zh-CN" dirty="0">
                <a:cs typeface="+mn-ea"/>
                <a:sym typeface="+mn-lt"/>
              </a:rPr>
              <a:t> | </a:t>
            </a:r>
            <a:r>
              <a:rPr lang="zh-CN" altLang="en-US" dirty="0">
                <a:cs typeface="+mn-ea"/>
                <a:sym typeface="+mn-lt"/>
              </a:rPr>
              <a:t>行政人事部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51772857"/>
      </p:ext>
    </p:extLst>
  </p:cSld>
  <p:clrMapOvr>
    <a:masterClrMapping/>
  </p:clrMapOvr>
</p:sld>
</file>

<file path=ppt/theme/theme1.xml><?xml version="1.0" encoding="utf-8"?>
<a:theme xmlns:a="http://schemas.openxmlformats.org/drawingml/2006/main" name="丝状">
  <a:themeElements>
    <a:clrScheme name="字幕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总结">
      <a:majorFont>
        <a:latin typeface="Arial Black"/>
        <a:ea typeface="宋体"/>
        <a:cs typeface=""/>
      </a:majorFont>
      <a:minorFont>
        <a:latin typeface="Arial"/>
        <a:ea typeface="微软雅黑"/>
        <a:cs typeface="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171</TotalTime>
  <Words>513</Words>
  <Application>Microsoft Office PowerPoint</Application>
  <PresentationFormat>宽屏</PresentationFormat>
  <Paragraphs>117</Paragraphs>
  <Slides>26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2" baseType="lpstr">
      <vt:lpstr>宋体</vt:lpstr>
      <vt:lpstr>微软雅黑</vt:lpstr>
      <vt:lpstr>Arial</vt:lpstr>
      <vt:lpstr>Arial Black</vt:lpstr>
      <vt:lpstr>Wingdings 3</vt:lpstr>
      <vt:lpstr>丝状</vt:lpstr>
      <vt:lpstr>年终工作总结</vt:lpstr>
      <vt:lpstr>前言</vt:lpstr>
      <vt:lpstr>目录</vt:lpstr>
      <vt:lpstr>01</vt:lpstr>
      <vt:lpstr>人事工作</vt:lpstr>
      <vt:lpstr>招聘与配置</vt:lpstr>
      <vt:lpstr>绩效考核</vt:lpstr>
      <vt:lpstr>薪酬福利</vt:lpstr>
      <vt:lpstr>劳动关系</vt:lpstr>
      <vt:lpstr>行政工作</vt:lpstr>
      <vt:lpstr>制度的执行与推动</vt:lpstr>
      <vt:lpstr>日常办公事务管理</vt:lpstr>
      <vt:lpstr>企业文化建设</vt:lpstr>
      <vt:lpstr>其他工作</vt:lpstr>
      <vt:lpstr>02</vt:lpstr>
      <vt:lpstr>工作的不足之处</vt:lpstr>
      <vt:lpstr>改进不足的办法</vt:lpstr>
      <vt:lpstr>03</vt:lpstr>
      <vt:lpstr>人事行政工作</vt:lpstr>
      <vt:lpstr>完善人事行政制度</vt:lpstr>
      <vt:lpstr>人才储备与激励机制</vt:lpstr>
      <vt:lpstr>培训与开发</vt:lpstr>
      <vt:lpstr>绩效与薪酬管理</vt:lpstr>
      <vt:lpstr>企业文化建设</vt:lpstr>
      <vt:lpstr>超越</vt:lpstr>
      <vt:lpstr>谢谢观看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年终工作总结</dc:title>
  <dc:creator>Administrator</dc:creator>
  <cp:lastModifiedBy>Administrator</cp:lastModifiedBy>
  <cp:revision>11</cp:revision>
  <dcterms:created xsi:type="dcterms:W3CDTF">2021-05-19T01:31:01Z</dcterms:created>
  <dcterms:modified xsi:type="dcterms:W3CDTF">2023-12-06T12:43:57Z</dcterms:modified>
</cp:coreProperties>
</file>