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61" r:id="rId5"/>
    <p:sldId id="256" r:id="rId6"/>
    <p:sldId id="263" r:id="rId7"/>
    <p:sldId id="262" r:id="rId8"/>
    <p:sldId id="266" r:id="rId9"/>
    <p:sldId id="267" r:id="rId10"/>
    <p:sldId id="259" r:id="rId11"/>
    <p:sldId id="268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0012"/>
    <a:srgbClr val="FFFFFF"/>
    <a:srgbClr val="DA2832"/>
    <a:srgbClr val="F18892"/>
    <a:srgbClr val="520A10"/>
    <a:srgbClr val="9C131E"/>
    <a:srgbClr val="D71919"/>
    <a:srgbClr val="DD8F88"/>
    <a:srgbClr val="AC0000"/>
    <a:srgbClr val="C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829310" y="1308100"/>
            <a:ext cx="6666865" cy="1193800"/>
          </a:xfrm>
          <a:prstGeom prst="rect">
            <a:avLst/>
          </a:prstGeom>
          <a:solidFill>
            <a:srgbClr val="FEFEFE"/>
          </a:solidFill>
        </p:spPr>
        <p:txBody>
          <a:bodyPr wrap="square" rtlCol="0">
            <a:noAutofit/>
          </a:bodyPr>
          <a:p>
            <a:endParaRPr lang="zh-CN" altLang="en-US" sz="4400">
              <a:solidFill>
                <a:srgbClr val="C20012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9310" y="1374775"/>
            <a:ext cx="6666865" cy="119888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7200" b="1">
                <a:solidFill>
                  <a:srgbClr val="C2001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ea typeface="方正粗黑宋简体" panose="02000000000000000000" charset="-122"/>
              </a:rPr>
              <a:t>学习二十大精神</a:t>
            </a:r>
            <a:endParaRPr lang="zh-CN" altLang="en-US" sz="7200" b="1">
              <a:solidFill>
                <a:srgbClr val="C2001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charset="0"/>
              <a:ea typeface="方正粗黑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9310" y="2835910"/>
            <a:ext cx="5212715" cy="760095"/>
          </a:xfrm>
          <a:prstGeom prst="rect">
            <a:avLst/>
          </a:prstGeom>
          <a:solidFill>
            <a:srgbClr val="FEFEFE"/>
          </a:solidFill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rgbClr val="C20012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不忘初心，砥砺前行</a:t>
            </a:r>
            <a:endParaRPr lang="zh-CN" altLang="en-US" sz="4400">
              <a:solidFill>
                <a:srgbClr val="C20012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9310" y="490220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演讲人：庄凯嘉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             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22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安全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2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班</a:t>
            </a:r>
            <a:endParaRPr lang="zh-CN" altLang="en-US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小组成员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刘佳恒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何阳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郭嘉钒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庄凯嘉</a:t>
            </a:r>
            <a:endParaRPr lang="zh-CN" altLang="en-US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H="1" flipV="1">
            <a:off x="3945255" y="-2687955"/>
            <a:ext cx="4309745" cy="12183745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4" name="矩形 3"/>
          <p:cNvSpPr/>
          <p:nvPr/>
        </p:nvSpPr>
        <p:spPr>
          <a:xfrm>
            <a:off x="7620" y="622300"/>
            <a:ext cx="12200890" cy="360680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1830" y="1778635"/>
            <a:ext cx="4690745" cy="310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1458595" y="1778635"/>
            <a:ext cx="467868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 smtClean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党</a:t>
            </a:r>
            <a:r>
              <a:rPr lang="zh-CN" altLang="en-US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的二十大</a:t>
            </a:r>
            <a:r>
              <a:rPr lang="zh-CN" altLang="en-US" sz="2800" dirty="0" smtClean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报告全面</a:t>
            </a:r>
            <a:r>
              <a:rPr lang="zh-CN" altLang="en-US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总结了过去</a:t>
            </a:r>
            <a:r>
              <a:rPr lang="en-US" altLang="zh-CN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年工作和新时代</a:t>
            </a:r>
            <a:r>
              <a:rPr lang="en-US" altLang="zh-CN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10</a:t>
            </a:r>
            <a:r>
              <a:rPr lang="zh-CN" altLang="en-US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年的伟大变革，</a:t>
            </a:r>
            <a:r>
              <a:rPr lang="zh-CN" altLang="en-US" sz="2800" dirty="0" smtClean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是</a:t>
            </a:r>
            <a:r>
              <a:rPr lang="zh-CN" altLang="en-US" sz="28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团结动员全党全国各族人民全面建设社会主义现代化国家、全面推进中华民族伟大复兴的政治宣言和行动</a:t>
            </a:r>
            <a:r>
              <a:rPr lang="zh-CN" altLang="en-US" sz="2800" dirty="0" smtClean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纲领</a:t>
            </a:r>
            <a:r>
              <a:rPr lang="zh-CN" altLang="zh-CN" sz="2800" dirty="0" smtClean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。</a:t>
            </a:r>
            <a:endParaRPr lang="zh-CN" altLang="zh-CN" sz="2800" dirty="0" smtClean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V="1">
            <a:off x="5450840" y="116840"/>
            <a:ext cx="1299210" cy="12183745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6" name="文本框 5"/>
          <p:cNvSpPr txBox="1"/>
          <p:nvPr/>
        </p:nvSpPr>
        <p:spPr>
          <a:xfrm>
            <a:off x="3114675" y="5748020"/>
            <a:ext cx="55683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二十大要点总结</a:t>
            </a:r>
            <a:endParaRPr lang="zh-CN" altLang="en-US" sz="6000" b="1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21" name="图片 20" descr="二十大5"/>
          <p:cNvPicPr>
            <a:picLocks noChangeAspect="1"/>
          </p:cNvPicPr>
          <p:nvPr/>
        </p:nvPicPr>
        <p:blipFill>
          <a:blip r:embed="rId2"/>
          <a:srcRect b="27933"/>
          <a:stretch>
            <a:fillRect/>
          </a:stretch>
        </p:blipFill>
        <p:spPr>
          <a:xfrm>
            <a:off x="9852025" y="-635"/>
            <a:ext cx="2335530" cy="2540635"/>
          </a:xfrm>
          <a:prstGeom prst="rect">
            <a:avLst/>
          </a:prstGeom>
        </p:spPr>
      </p:pic>
      <p:pic>
        <p:nvPicPr>
          <p:cNvPr id="22" name="图片 21" descr="二十大6"/>
          <p:cNvPicPr>
            <a:picLocks noChangeAspect="1"/>
          </p:cNvPicPr>
          <p:nvPr/>
        </p:nvPicPr>
        <p:blipFill>
          <a:blip r:embed="rId3"/>
          <a:srcRect b="28519"/>
          <a:stretch>
            <a:fillRect/>
          </a:stretch>
        </p:blipFill>
        <p:spPr>
          <a:xfrm>
            <a:off x="635" y="2781300"/>
            <a:ext cx="2261235" cy="2479675"/>
          </a:xfrm>
          <a:prstGeom prst="rect">
            <a:avLst/>
          </a:prstGeom>
        </p:spPr>
      </p:pic>
      <p:pic>
        <p:nvPicPr>
          <p:cNvPr id="23" name="图片 22" descr="二十大7"/>
          <p:cNvPicPr>
            <a:picLocks noChangeAspect="1"/>
          </p:cNvPicPr>
          <p:nvPr/>
        </p:nvPicPr>
        <p:blipFill>
          <a:blip r:embed="rId4"/>
          <a:srcRect b="28612"/>
          <a:stretch>
            <a:fillRect/>
          </a:stretch>
        </p:blipFill>
        <p:spPr>
          <a:xfrm>
            <a:off x="2399030" y="2781300"/>
            <a:ext cx="2404745" cy="2484120"/>
          </a:xfrm>
          <a:prstGeom prst="rect">
            <a:avLst/>
          </a:prstGeom>
        </p:spPr>
      </p:pic>
      <p:pic>
        <p:nvPicPr>
          <p:cNvPr id="24" name="图片 23" descr="二十大8"/>
          <p:cNvPicPr>
            <a:picLocks noChangeAspect="1"/>
          </p:cNvPicPr>
          <p:nvPr/>
        </p:nvPicPr>
        <p:blipFill>
          <a:blip r:embed="rId5"/>
          <a:srcRect l="1130" b="28704"/>
          <a:stretch>
            <a:fillRect/>
          </a:stretch>
        </p:blipFill>
        <p:spPr>
          <a:xfrm>
            <a:off x="4942205" y="2794000"/>
            <a:ext cx="2312035" cy="2459355"/>
          </a:xfrm>
          <a:prstGeom prst="rect">
            <a:avLst/>
          </a:prstGeom>
        </p:spPr>
      </p:pic>
      <p:pic>
        <p:nvPicPr>
          <p:cNvPr id="25" name="图片 24" descr="二十大9"/>
          <p:cNvPicPr>
            <a:picLocks noChangeAspect="1"/>
          </p:cNvPicPr>
          <p:nvPr/>
        </p:nvPicPr>
        <p:blipFill>
          <a:blip r:embed="rId6"/>
          <a:srcRect b="33605"/>
          <a:stretch>
            <a:fillRect/>
          </a:stretch>
        </p:blipFill>
        <p:spPr>
          <a:xfrm>
            <a:off x="7392670" y="2780030"/>
            <a:ext cx="2306320" cy="2484120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9856470" y="2780030"/>
            <a:ext cx="2338705" cy="2482215"/>
          </a:xfrm>
          <a:prstGeom prst="rect">
            <a:avLst/>
          </a:prstGeom>
          <a:solidFill>
            <a:srgbClr val="A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841865" y="3606165"/>
            <a:ext cx="24860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>
                <a:solidFill>
                  <a:srgbClr val="F5D09B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9</a:t>
            </a:r>
            <a:r>
              <a:rPr lang="zh-CN" altLang="en-US" sz="4800">
                <a:solidFill>
                  <a:srgbClr val="F5D09B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大要点</a:t>
            </a:r>
            <a:endParaRPr lang="zh-CN" altLang="en-US" sz="4800">
              <a:solidFill>
                <a:srgbClr val="F5D09B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pic>
        <p:nvPicPr>
          <p:cNvPr id="2" name="图片 1" descr="二十大1"/>
          <p:cNvPicPr>
            <a:picLocks noChangeAspect="1"/>
          </p:cNvPicPr>
          <p:nvPr/>
        </p:nvPicPr>
        <p:blipFill>
          <a:blip r:embed="rId7"/>
          <a:srcRect b="26395"/>
          <a:stretch>
            <a:fillRect/>
          </a:stretch>
        </p:blipFill>
        <p:spPr>
          <a:xfrm>
            <a:off x="8255" y="5080"/>
            <a:ext cx="2249170" cy="2525395"/>
          </a:xfrm>
          <a:prstGeom prst="rect">
            <a:avLst/>
          </a:prstGeom>
        </p:spPr>
      </p:pic>
      <p:pic>
        <p:nvPicPr>
          <p:cNvPr id="3" name="图片 2" descr="二十大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b="27119"/>
          <a:stretch>
            <a:fillRect/>
          </a:stretch>
        </p:blipFill>
        <p:spPr>
          <a:xfrm>
            <a:off x="2407920" y="5080"/>
            <a:ext cx="2383155" cy="2526030"/>
          </a:xfrm>
          <a:prstGeom prst="rect">
            <a:avLst/>
          </a:prstGeom>
        </p:spPr>
      </p:pic>
      <p:pic>
        <p:nvPicPr>
          <p:cNvPr id="7" name="图片 6" descr="二十大3"/>
          <p:cNvPicPr>
            <a:picLocks noChangeAspect="1"/>
          </p:cNvPicPr>
          <p:nvPr/>
        </p:nvPicPr>
        <p:blipFill>
          <a:blip r:embed="rId10"/>
          <a:srcRect b="27356"/>
          <a:stretch>
            <a:fillRect/>
          </a:stretch>
        </p:blipFill>
        <p:spPr>
          <a:xfrm>
            <a:off x="4941570" y="5080"/>
            <a:ext cx="2303780" cy="2526030"/>
          </a:xfrm>
          <a:prstGeom prst="rect">
            <a:avLst/>
          </a:prstGeom>
        </p:spPr>
      </p:pic>
      <p:pic>
        <p:nvPicPr>
          <p:cNvPr id="8" name="图片 7" descr="二十大4"/>
          <p:cNvPicPr>
            <a:picLocks noChangeAspect="1"/>
          </p:cNvPicPr>
          <p:nvPr/>
        </p:nvPicPr>
        <p:blipFill>
          <a:blip r:embed="rId11"/>
          <a:srcRect b="27125"/>
          <a:stretch>
            <a:fillRect/>
          </a:stretch>
        </p:blipFill>
        <p:spPr>
          <a:xfrm>
            <a:off x="7398385" y="5080"/>
            <a:ext cx="2300605" cy="2524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620" y="5890895"/>
            <a:ext cx="12200890" cy="360680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H="1" flipV="1">
            <a:off x="5340985" y="-5342255"/>
            <a:ext cx="1508760" cy="12193270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6152" name="矩形: 圆角 11"/>
          <p:cNvSpPr>
            <a:spLocks noChangeArrowheads="1"/>
          </p:cNvSpPr>
          <p:nvPr/>
        </p:nvSpPr>
        <p:spPr bwMode="auto">
          <a:xfrm>
            <a:off x="5352415" y="1706880"/>
            <a:ext cx="1604645" cy="80772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  <a:r>
              <a:rPr lang="zh-CN" altLang="en-US" sz="36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务必</a:t>
            </a:r>
            <a:endParaRPr lang="zh-CN" altLang="en-US" sz="36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97350" y="247015"/>
            <a:ext cx="360553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6000" b="1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三个务必</a:t>
            </a:r>
            <a:endParaRPr lang="zh-CN" altLang="en-US" sz="6000" b="1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140970" y="1976755"/>
            <a:ext cx="4572635" cy="33032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5352415" y="2769870"/>
            <a:ext cx="659955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不忘初心牢记使命</a:t>
            </a:r>
            <a:endParaRPr lang="zh-CN" altLang="en-US" sz="440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  <a:p>
            <a:r>
              <a:rPr lang="zh-CN" altLang="en-US" sz="4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谦虚谨慎艰苦奋斗</a:t>
            </a:r>
            <a:endParaRPr lang="zh-CN" altLang="en-US" sz="440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  <a:p>
            <a:r>
              <a:rPr lang="zh-CN" altLang="en-US" sz="4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敢于斗争善于斗争</a:t>
            </a:r>
            <a:endParaRPr lang="zh-CN" altLang="en-US" sz="440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H="1" flipV="1">
            <a:off x="5340985" y="-5342255"/>
            <a:ext cx="1508760" cy="12193270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4" name="矩形 3"/>
          <p:cNvSpPr/>
          <p:nvPr/>
        </p:nvSpPr>
        <p:spPr>
          <a:xfrm>
            <a:off x="-8890" y="6180455"/>
            <a:ext cx="12200890" cy="360680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80670" y="254000"/>
            <a:ext cx="1184846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6000" b="1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二十大报告为何要提及三个务必</a:t>
            </a:r>
            <a:endParaRPr lang="zh-CN" altLang="en-US" sz="6000" b="1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7128510" y="1595755"/>
            <a:ext cx="5000625" cy="3587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04140" y="1595755"/>
            <a:ext cx="6929120" cy="4110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一方面，已经胜利实现第一个百年奋斗目标，全面建成了小康社会，实现了</a:t>
            </a:r>
            <a:r>
              <a:rPr lang="en-US" altLang="zh-CN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“</a:t>
            </a:r>
            <a:r>
              <a:rPr lang="zh-CN" altLang="en-US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小康</a:t>
            </a:r>
            <a:r>
              <a:rPr lang="en-US" altLang="zh-CN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”</a:t>
            </a:r>
            <a:r>
              <a:rPr lang="zh-CN" altLang="en-US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这个中华民族的千年梦想。但是，另一方面，实现第二个百年奋斗的任务更伟大也更艰巨。而党员中的主体是改革开放后入党的同志，物质生活与过去相比有了极大的提升，党内许多人没有经历过复杂的斗争环境。因此，如何让广大党员特别是党的各级领导干部，牢记党的初心使命，弘扬斗争精神就显得更为迫切，报告提出</a:t>
            </a:r>
            <a:r>
              <a:rPr lang="en-US" altLang="zh-CN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“</a:t>
            </a:r>
            <a:r>
              <a:rPr lang="zh-CN" altLang="en-US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三个务必</a:t>
            </a:r>
            <a:r>
              <a:rPr lang="en-US" altLang="zh-CN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”</a:t>
            </a:r>
            <a:r>
              <a:rPr lang="zh-CN" altLang="en-US" sz="2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可谓正当其时。</a:t>
            </a:r>
            <a:endParaRPr lang="zh-CN" altLang="en-US" sz="2600">
              <a:solidFill>
                <a:srgbClr val="9C131E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76665" y="5184140"/>
            <a:ext cx="1807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罗汉平</a:t>
            </a:r>
            <a:endParaRPr lang="zh-CN" altLang="en-US" sz="3600">
              <a:solidFill>
                <a:srgbClr val="9C131E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30160" y="5696585"/>
            <a:ext cx="4622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中央党校党史教研部主任</a:t>
            </a:r>
            <a:endParaRPr lang="zh-CN" altLang="en-US" sz="2800">
              <a:solidFill>
                <a:srgbClr val="9C131E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H="1" flipV="1">
            <a:off x="5340985" y="-5342255"/>
            <a:ext cx="1508760" cy="12193270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4" name="矩形 3"/>
          <p:cNvSpPr/>
          <p:nvPr/>
        </p:nvSpPr>
        <p:spPr>
          <a:xfrm>
            <a:off x="7620" y="5890895"/>
            <a:ext cx="12200890" cy="360680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750820" y="247015"/>
            <a:ext cx="668845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不忘初心牢记使命</a:t>
            </a:r>
            <a:endParaRPr lang="zh-CN" altLang="en-US" sz="6000" b="1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sp>
        <p:nvSpPr>
          <p:cNvPr id="6152" name="矩形: 圆角 11"/>
          <p:cNvSpPr>
            <a:spLocks noChangeArrowheads="1"/>
          </p:cNvSpPr>
          <p:nvPr/>
        </p:nvSpPr>
        <p:spPr bwMode="auto">
          <a:xfrm>
            <a:off x="400685" y="1757045"/>
            <a:ext cx="1174115" cy="371983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eaVert" anchor="ctr"/>
          <a:p>
            <a:pPr algn="ctr"/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为中国人民谋幸福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  <a:p>
            <a:pPr algn="ctr"/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为中华民族谋复兴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6970395" y="2038350"/>
            <a:ext cx="4605655" cy="30759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1970405" y="2034540"/>
            <a:ext cx="4315460" cy="30835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H="1" flipV="1">
            <a:off x="5340985" y="-5342255"/>
            <a:ext cx="1508760" cy="12193270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6" name="文本框 5"/>
          <p:cNvSpPr txBox="1"/>
          <p:nvPr/>
        </p:nvSpPr>
        <p:spPr>
          <a:xfrm>
            <a:off x="3048000" y="37020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5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谦虚谨慎艰苦奋斗</a:t>
            </a:r>
            <a:endParaRPr lang="zh-CN" altLang="en-US" sz="54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2"/>
          <a:stretch>
            <a:fillRect/>
          </a:stretch>
        </p:blipFill>
        <p:spPr>
          <a:xfrm>
            <a:off x="269875" y="1905953"/>
            <a:ext cx="4514850" cy="370522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5134610" y="1906270"/>
            <a:ext cx="6739890" cy="2169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全党必须继续谦虚谨慎、艰苦奋斗，调动一切可以调动的积极因素，团结一切可以团结的力量，全力办好自己的事，锲而不舍实现我们的既定目标。</a:t>
            </a:r>
            <a:endParaRPr lang="zh-CN" altLang="en-US" sz="3200">
              <a:solidFill>
                <a:srgbClr val="9C131E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6152" name="矩形: 圆角 11"/>
          <p:cNvSpPr>
            <a:spLocks noChangeArrowheads="1"/>
          </p:cNvSpPr>
          <p:nvPr/>
        </p:nvSpPr>
        <p:spPr bwMode="auto">
          <a:xfrm>
            <a:off x="5664200" y="4393565"/>
            <a:ext cx="5174615" cy="697865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永远不自满，永远不懈怠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20" y="5890895"/>
            <a:ext cx="12200890" cy="360680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620" y="5890895"/>
            <a:ext cx="12200890" cy="360680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蓝色的窗帘&#10;&#10;中度可信度描述已自动生成"/>
          <p:cNvPicPr>
            <a:picLocks noChangeAspect="1"/>
          </p:cNvPicPr>
          <p:nvPr userDrawn="1"/>
        </p:nvPicPr>
        <p:blipFill rotWithShape="1">
          <a:blip r:embed="rId1" cstate="screen">
            <a:alphaModFix amt="75000"/>
          </a:blip>
          <a:srcRect l="83217" r="-2"/>
          <a:stretch>
            <a:fillRect/>
          </a:stretch>
        </p:blipFill>
        <p:spPr>
          <a:xfrm rot="5400000" flipH="1" flipV="1">
            <a:off x="5340985" y="-5342255"/>
            <a:ext cx="1508760" cy="12193270"/>
          </a:xfrm>
          <a:prstGeom prst="rect">
            <a:avLst/>
          </a:prstGeom>
          <a:solidFill>
            <a:srgbClr val="FF0522"/>
          </a:solidFill>
        </p:spPr>
      </p:pic>
      <p:sp>
        <p:nvSpPr>
          <p:cNvPr id="6" name="文本框 5"/>
          <p:cNvSpPr txBox="1"/>
          <p:nvPr/>
        </p:nvSpPr>
        <p:spPr>
          <a:xfrm>
            <a:off x="3232785" y="293370"/>
            <a:ext cx="57270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5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黑体" panose="02010609060101010101" pitchFamily="2" charset="-122"/>
              </a:rPr>
              <a:t>敢于斗争善于斗争</a:t>
            </a:r>
            <a:endParaRPr lang="zh-CN" altLang="en-US" sz="54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黑体" panose="0201060906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43575" y="2096135"/>
            <a:ext cx="656971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0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要发扬斗争精神，敢于斗争、善于斗争，团结一切可以团结的力量，调动一切积极因素，不断夺取具有许多新的历史特点的伟大斗争新胜利。</a:t>
            </a:r>
            <a:endParaRPr lang="zh-CN" altLang="en-US" sz="3000">
              <a:solidFill>
                <a:srgbClr val="9C131E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6152" name="矩形: 圆角 11"/>
          <p:cNvSpPr>
            <a:spLocks noChangeArrowheads="1"/>
          </p:cNvSpPr>
          <p:nvPr/>
        </p:nvSpPr>
        <p:spPr bwMode="auto">
          <a:xfrm>
            <a:off x="5743575" y="4248785"/>
            <a:ext cx="5174615" cy="697865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斗争是一门艺术，要善于斗争</a:t>
            </a:r>
            <a:endParaRPr lang="zh-CN" altLang="en-US" sz="28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2"/>
          <a:stretch>
            <a:fillRect/>
          </a:stretch>
        </p:blipFill>
        <p:spPr>
          <a:xfrm>
            <a:off x="377825" y="2096135"/>
            <a:ext cx="4685665" cy="307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-10160" y="0"/>
            <a:ext cx="12200255" cy="6858000"/>
          </a:xfrm>
          <a:prstGeom prst="rect">
            <a:avLst/>
          </a:prstGeom>
          <a:solidFill>
            <a:srgbClr val="C20012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8890" y="698500"/>
            <a:ext cx="12200890" cy="1048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14680" y="2426970"/>
            <a:ext cx="4940935" cy="1347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坚持底线思维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做到居安思危未雨绸缪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4680" y="4394835"/>
            <a:ext cx="444690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腐败是危害党的生命力和战斗力的最大毒瘤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反腐败是最彻底的自我革命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42455" y="2426970"/>
            <a:ext cx="42684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解决台湾问题是中国人自己的事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要由中国人来决定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42455" y="4394835"/>
            <a:ext cx="433641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人类社会面临前所未有的挑战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世界又一次站在历史的十字路口</a:t>
            </a:r>
            <a:endParaRPr lang="zh-CN" altLang="en-US" sz="32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93590" y="869315"/>
            <a:ext cx="3005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9C131E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习总书记说</a:t>
            </a:r>
            <a:endParaRPr lang="zh-CN" altLang="en-US" sz="4000">
              <a:solidFill>
                <a:srgbClr val="9C131E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3810" y="-635"/>
            <a:ext cx="12197080" cy="6858635"/>
          </a:xfrm>
          <a:prstGeom prst="rect">
            <a:avLst/>
          </a:prstGeom>
          <a:solidFill>
            <a:srgbClr val="DA2832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5809615"/>
            <a:ext cx="12200890" cy="360045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9C131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16200000">
            <a:off x="8069580" y="3209925"/>
            <a:ext cx="6859905" cy="438785"/>
          </a:xfrm>
          <a:prstGeom prst="rect">
            <a:avLst/>
          </a:prstGeom>
          <a:solidFill>
            <a:srgbClr val="C2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84785" y="4267835"/>
            <a:ext cx="93052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为全面建设社会主义现代化国家、全面推进中华民族伟大复兴而团结奋斗！</a:t>
            </a:r>
            <a:endParaRPr lang="zh-CN" altLang="en-US" sz="360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85685" y="502920"/>
            <a:ext cx="389445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 b="1">
                <a:solidFill>
                  <a:srgbClr val="C20012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谢谢！</a:t>
            </a:r>
            <a:endParaRPr lang="zh-CN" altLang="en-US" sz="11500" b="1">
              <a:solidFill>
                <a:srgbClr val="C20012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3978,&quot;width&quot;:3753}"/>
</p:tagLst>
</file>

<file path=ppt/tags/tag2.xml><?xml version="1.0" encoding="utf-8"?>
<p:tagLst xmlns:p="http://schemas.openxmlformats.org/presentationml/2006/main">
  <p:tag name="COMMONDATA" val="eyJoZGlkIjoiNGM0OTM0YjZiNTc1MjBjZTMxNjE1NTQ0MzJkMjk2MGUifQ=="/>
  <p:tag name="KSO_WPP_MARK_KEY" val="d9174138-927b-4741-ba7c-26c122e5fff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WPS 演示</Application>
  <PresentationFormat>宽屏</PresentationFormat>
  <Paragraphs>64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方正粗黑宋简体</vt:lpstr>
      <vt:lpstr>Arial Black</vt:lpstr>
      <vt:lpstr>黑体</vt:lpstr>
      <vt:lpstr>微软雅黑</vt:lpstr>
      <vt:lpstr>Arial Unicode MS</vt:lpstr>
      <vt:lpstr>Calibri</vt:lpstr>
      <vt:lpstr>新宋体</vt:lpstr>
      <vt:lpstr>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永恒</cp:lastModifiedBy>
  <cp:revision>11</cp:revision>
  <dcterms:created xsi:type="dcterms:W3CDTF">2022-11-26T05:25:00Z</dcterms:created>
  <dcterms:modified xsi:type="dcterms:W3CDTF">2022-11-27T13:18:05Z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664B64DE3D3C400A873712B04FE9752E</vt:lpwstr>
  </property>
  <property fmtid="{D5CDD505-2E9C-101B-9397-08002B2CF9AE}" pid="3" name="KSOProductBuildVer">
    <vt:lpwstr>2052-11.1.0.12763</vt:lpwstr>
  </property>
</Properties>
</file>