
<file path=[Content_Types].xml><?xml version="1.0" encoding="utf-8"?>
<Types xmlns="http://schemas.openxmlformats.org/package/2006/content-types">
  <Default Extension="png" ContentType="image/png"/>
  <Default Extension="jpeg" ContentType="image/jpeg"/>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embeddedFontLst>
    <p:embeddedFont>
      <p:font typeface="Source Han Sans CN Normal"/>
      <p:regular r:id="rId36"/>
    </p:embeddedFont>
    <p:embeddedFont>
      <p:font typeface="Source Han Sans CN Bold Bold"/>
      <p:regular r:id="rId37"/>
    </p:embeddedFont>
    <p:embeddedFont>
      <p:font typeface="OPPOSans H"/>
      <p:regular r:id="rId38"/>
    </p:embeddedFont>
    <p:embeddedFont>
      <p:font typeface="OPPOSans B"/>
      <p:regular r:id="rId39"/>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font" Target="fonts/font2.fntdata"/>
<Relationship Id="rId37" Type="http://schemas.openxmlformats.org/officeDocument/2006/relationships/font" Target="fonts/font3.fntdata"/>
<Relationship Id="rId38" Type="http://schemas.openxmlformats.org/officeDocument/2006/relationships/font" Target="fonts/font1.fntdata"/>
<Relationship Id="rId39" Type="http://schemas.openxmlformats.org/officeDocument/2006/relationships/font" Target="fonts/font4.fntdata"/>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
<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
<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
<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
<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
<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
<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
<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
<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
<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
<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
<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
<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
<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
<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
<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
<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
<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
<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
<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
<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
<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
<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
<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
<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
<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Catalogue1.2.3.4.5.6.目录绪论理论基础与文献综述企业数据资产入表现状梳理及实施难点分析基于商业模式的数据资产入表模式构建企业数据资产入表的案例分析——以互联网金融信息服务业 T 公司为例数据资产入表预期实施效果分析与政策建议</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绪论01</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研究背景以“大智移云物区”为代表的新型信息基础设施成为全球经济增长新动能，数据成为各国发展数字经济的重要抓手。我国大数据产业规模逐年递增，2023 年已突破 1 万亿元，预计 2026 年突破 1.5 万亿元。数字经济发展趋势数据资产入表体系尚未完全建立，《企业数据资源相关会计处理暂行规定》仅为指引性文件，诸多细节问题亟待解决。互联网金融信息服务业数据资产入表存在研究空白。数据资产入表现状</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研究意义理论意义对拓宽基于商业模式的数据资产相关理论研究有促进作用，明确了数据资产定义及入表确认条件。
对数据资产入表相关会计准则的推进有参考意义，为后续会计准则出台奠定基础。实践意义有助于全面反映互联网金融信息服务行业企业数据资产真实价值，为投资者提供更客观财务信息。
加强企业对数据资产的管理能力，提升企业决策科学性，促进业财融合。
完善数据要素市场交易制度，赋能数字经济高质量发展。</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研究内容整体架构文章共分为七个章节，前文以理论回顾与入表模式构建为主，后文结合案例应用。各章内容第一章绪论，介绍研究背景、意义、内容、框架与方法及创新点。
第二章理论基础与文献综述，界定相关概念，回顾国内外文献。
第三章企业数据资产入表现状梳理及实施难点分析，分析《暂行规定》及现有模式。
第四章基于商业模式的数据资产入表模式构建，提出入表模式。
第五章企业数据资产入表的案例分析，以 T 公司为例应用入表模式。
第六章数据资产入表预期实施效果分析与政策建议，分析效果并提出建议。
第七章研究结论与展望，总结研究成果并指出不足与展望。</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研究方法文献研究法基于国内外学术界对数据资产化、入表等方面的文献研究，探讨数据资产入表问题。比较分析法结合存货、无形资产等资产对比总结数据资产特征，选择合适的确认科目、计量属性等。案例研究法选取 T 企业为案例，研究其数据特征与现状，提出处理方法并对比分析入表前后报表。</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创新点010203研究视角的创新从商业模式角度出发，对数据资产进行分类确认，创建更完善的入表模式。研究内容的创新对数据资产入表问题进行实际案例应用，检验模式普适性，考虑推广。研究案例的创新选择互联网金融信息服务业作为案例研究对象，该行业数据潜力大、可信度强、容量高。</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理论基础与文献综述02</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概念界定数据、数据资源与数据资产概念区分商业模式是企业为实现价值最大化，整合内外部资源，形成运营体系，满足客户需求并实现盈利的整体解决方案。不同商业模式不能轻易复制或套用。数据资产的定义、特征及类型数据是未经处理的原材料，数据资源是经过汇总、排序和处理的数据，数据资产是满足资本化确认要求的数据资源。商业模式的定义定义：不同学者和机构对数据资产有不同定义，本文认同国家标准定义，但实务中需考虑更多因素。
特征：具有时变性、可复制性、利他性等特征。
类型：根据流转程度可分为第一方数据、第二方数据、第三方数据；根据持有目的可分为内部使用和外部出售数据资产。</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理论基础全面收益观理论全面收益观下，企业收益是一定时期内净资产的增量，包括已确认并实现和未实现部分。在数据资产入表中应用该理论，能更真实反映数据资产价值。数据资产化理论数据资产化是数据转化为可入表资产并变现的过程，包括数据获取、收集、整理、分析、应用、管理等环节。商业模式画布理论商业模式画布模型将商业模式分为 4 大视角和 9 大模块，可用于规划企业战略，使业务和商业模式紧密结合。</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文献综述表内确认观：认为数据可按相似标准确认为资产，可计入“无形资产”“存货”或单设“数据资产”科目。
表外披露观：认为数据资产会计计量不确定，适合表外披露，可编制“第四张报表”。
无须确认观：基于谨慎性原则，不应将数据视作资产纳入报表，应费用化处理。数据资产应否入表财会领域的商业模式概念：商业模式是实现向客户转移价值的方式，包括生产、传递和捕获价值的过程。
商业模式与企业会计准则的联系：国内外会计准则制定机构需考虑商业模式对财务信息体系的影响，部分准则已运用商业模式。数据资产入表难点数据资产合规与确权难：数据来源与使用主体可能不一致，确权法规不完善，成本高，市场机制不成熟。
数据资产科目划分难：会计学界对数据资产应确认为哪类科目未达成共识，实务中科目确认尚不明确。
数据资产成本归集与分摊难：缺乏成熟的估值模型，数据处理系统统一，成本归集和分配困难。
数据资产的审计面临挑战：审计工作量和复杂性增加，存在企业操纵利润和虚假披露风险。数据资产如何入表已有研究存在不足，如未考虑商业模式、传统准则不适用于数据资产、实务操作考虑单薄、入表环节有待明确等。商业模式与企业会计准则入表确认标准：数据资源需同时符合企业依法拥有或控制、权属明确、来源清晰、预期为企业带来经济利益流入等条件，才能确认为数据资产。
科目设置：主流观点有在“存货”“无形资产”下新增“数据资产”二级科目或单独新建“数据资产”科目。
计量属性：国外有学者明确相关概念，国内官方未明确规定，学者提出多种观点。
入表处理方法：不同学者对数据资产后续计量、入账方式等有不同观点。文献评述</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企业数据资产入表现状梳理及实施难点分析03</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数据资源相关会计处理暂行规定》的相关梳理0102入表思路明确数据资源适用范围，遵循已有无形资产准则和存货准则，强化并创新财务信息列报与披露。积极意义活跃数据交易，彰显数据价值，促进数据资源相关配套设施完善。
改善企业财务报表结构，增强企业融资能力，减轻企业前期研发支出压力。
提升相关部门监管能力，促进数据要素市场有序发展，形成数据资源信息共享共治机制。</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企业数据资产入表现有模式梳理基于数据资产生命周期模式典型观点：如中国信息通信研究院、宋书勇、普华永道等对数据资产不同阶段的分类。
优势：充分利用数据资产价值，加强数据管理全过程控制，满足不同企业需求。
不足：数据资产生产阶段划分标准不统一，科目确认存在难点。基于数据资产应用场景模式典型观点：张俊瑞、罗玫、梁芳等根据数据资产用途和应用场景进行分类和入表处理。
优势：适合以数据资产业务为主业的企业，有成熟的会计准则参考。
不足：部分数据资源无法满足资产确认标准，不同企业资产价值反映差异难体现。基于数据资产成因机制模式典型观点：刘玉、徐鹿、刘月等从数据资产获取方式、来源等角度进行分类和入账处理。
优势：便于非专业数据企业进行会计处理和经营管理，数据分类界限清晰。
不足：数据资产来源复杂，权属问题待明确，实务操作低效。基于数据资产业财融合模式典型观点：张琪和程建君从业财融合视角研究数据资产会计处理。
优势：提升企业经营管理水平和业绩实力，缓解信息不对称。
不足：业财融合发展现状和会计准则规范不足，实施和推广难度大。</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企业数据资产入表《暂行规定》及现有模式实施难点分析””””对外交易数据资产：价值可能随使用增加，使用年限和交易年限长，归类为存货可能导致后续计量不准确，成本结转不符合实际情况。
对内使用数据资产：权属判定困难，数据“可用不可见”，预计使用寿命判断存在主观因素，可能为企业操纵利润留下空间。数据资产的新兴特征显著，已有准则的适用性不强确权法规不完善，跨部门协调复杂，确权成本高，数据权属不清晰，用途有待明确，可能造成资源浪费。数据资产的确权边界模糊，资产类别归属不明确企业对数据资产计量方式多样，市场机制和政策缺失，评估体系不完善，估值模型需进一步探索。数据资产的价值影响因素众多，估值方法不可靠数据资产特征和应用场景不同，传统资产后续计量方法不适用，制定统一后续计量标准难度大。数据资产的应用场景丰富，后续计量方法缺乏统一规范</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数据资产入表的建议04030201考虑进一步扩充数据资产的适用范围设置临时性科目或在附注中披露数据资源信息，明确用途后再进行科目转换，对特殊数据资源进行特殊处理。完善对外交易数据资产处置的成本结转根据数据资产预计使用寿命进行不同的成本结转处理，如不满一年按流动资产处理，超过一年采用多次或分期摊销法。规范对内使用数据资产确权及后续计量通过大数据交易所出台规定，明确数据资产确权，参考专利摊销期限确认原则估计数据资产使用寿命。加强企业数据资源表外信息披露指引明确数据资源表外信息披露位置和规范，构建强制披露框架，为报表使用者提供更充分信息。</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商业模式视角下企业数据资产入表的可行性与必要性商业模式研判资产分类标准：同一资产在不同商业模式下科目分类不同，数据资产应根据商业模式分类。
商业模式决定资产计量属性的选择：不同商业模式应选取不同计量属性，更客观反映资产价值。
商业模式影响企业收入确认模式：企业收入确认模式因商业模式而异，持有大量数据资产的企业应采取恰当收入确认模式。
商业模式协助构建财务信息列报与披露框架：按商业模式列报和披露财务信息，提升信息相关性，解决新兴资产入表问题。基于商业模式的可行性商业模式创新与会计准则脱节，现有研究对商业模式对会计准则影响关注不足，结合商业模式有助于客观披露数据资产信息。基于商业模式的必要性</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基于商业模式的数据资产入表模式构建04</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商业模式视角下数据资产的确认010302该资源由企业拥有或控制，我国尚未出台全国性数据确权立法，数据安全有序流动需基于权属明晰。
与该资源有关的经济利益很可能流入企业，“很可能”指 50%- 95%的概率，数据资产可能因外部环境变化而贬值或失效。
该资源的获取成本能够可靠计量，数据资产来源多样，目前有成本法、市场法、收益法等估值方法。确认条件从商业模式视角出发，将数据资产分为外部交易和内部使用两大类，进一步可分为转移所有权、授予使用权和自用数据资产。分类标准主流观点有在“无形资产”和“存货”科目下新设“数据资产”二级科目或单独设置“数据资产”一级科目。
本文根据不同商业模式设置不同科目，如对外出售转移所有权的数据资产计入“存货—数据资产”，转移使用权和对内使用的数据资产计入“无形资产—数据资产”，并设置不同三级科目。科目设置</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商业模式视角下数据资产的初始计量010203目前大多数学者主张选取历史成本或公允价值计量数据资产，本文认为以外部交易和内部生产经营持有的数据资产可采用“历史成本”进行初始计量。计量属性传统资产估值方法对数据资产适用性不强，不同数据资产定价模型各有优缺点，实务中应综合考虑企业情况选择合适的定价方式。定价方式根据数据资产的商业模式和取得方式，分别进行初始计量。如以外部出售为商业模式且转移所有权的数据资产确认为存货，授予使用权和内部使用的数据资产确认为无形资产。初始计量</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商业模式视角下数据资产的后续计量010302以外部出售为商业模式转移所有权的数据资产采用“历史成本+减值测试”进行后续计量，发生减值时计提“存货跌价准备”。
转移使用权的数据资产可采用历史成本或公允价值计量，使用寿命有限的进行摊销，不确定的进行减值测试，公允价值计量时确认变动损益。以内部使用为商业模式采用“历史成本+减值测试”计量时，进行摊销和减值测试；采用公允价值计量时，确认公允价值变动并计入其他综合收益或资本公积，处置时转入当期损益。类比投资性房地产会计处理方式，分开处理内部使用和外部出售数据资产，根据商业模式变化进行账面价值调整。兼具两种商业模式</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商业模式视角下数据资产的处置及时确认收入、结转成本，结合企业商业模式采取不同收入确认方法。对外转移所有权确认收入，按公允价值和预计剩余使用年限分期结转成本。授予第三方使用权数据资产不再适用时进行报废处置，结转账面价值及摊销、减值金额，差额计入相关科目。以自用为目的</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商业模式视角下数据资产的列报与披露PART 02PART 01表内列报内部经营使用的数据资产在“无形资产”下新设“数据资产”科目，期末按账面价值填列；外部交易的数据资产在“存货”下新设“数据资产”科目，按相应方式填列。
根据资产流动性，外部出售转移所有权的数据资产列示在流动资产“存货”项目中，其他列示在非流动资产“无形资产”项目中。附注披露符合资产确认标准的数据资源披露形成方式、权属情况等信息；不符合标准的数据资源披露未确认原因、取得方式等信息。</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企业数据资产入表的案例分析——以互联网金融信息服务业 T 公司为例05</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互联网金融信息服务业简介网络财经信息服务商：如新浪财经、东方财富等，提供财经资讯，增加广告收入和潜在客户群。
行情交易系统服务商：向金融机构开发和销售系统，获取产品和服务收入。
金融资讯终端服务商：为投资者提供金融分析工具和增值服务，信息集成度和分析力度更高。定义分类初期投入回收期长，企业需累积客户资源、优化商业模式、推进技术创新。
行业内马太效应显著，企业注重培育核心竞争力，争夺稀缺资源。
生产经营风险较高，互联网存在数据安全风险，可能影响企业交易、资产和声誉。依托互联网技术，将传统金融机构与互联网企业结合，为用户提供金融产品相关信息服务的行业，服务内容包括资金融通、支付、投资和信息中介等。特征采用“网站+移动终端”双平台商业模式，数据分为业务嵌入类数据资产和金融类数据资产。
根据服务类型可细分为金融数据服务、证券交易系统服务、财务资讯网站、手机金融软件等，评价商业模式可从客户价值、企业价值和盈利模式三个维度出发。商业模式行业数据资产的来源主动收集的用户数据，如浏览记录，可实现用户投资行为量化，提供个性化推荐。
基于业务被动存储的经营数据，可分析企业发展现状和问题，开发竞争力更强的产品。
第三方购入、合作或共享数据，可分析行业发展前景和投资方向。</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T 公司简介T 公司成立于 2001 年，2009 年在创业板上市，主营互联网金融信息服务，通过信息技术提供金融资讯、数据分析、基金代销等业务。基本信息2022 年营业收入 35.6 亿元，同比增加 1.40%，净利润 16.9 亿元，同比下降 11.51%。增值电信服务、软件销售及维护等板块业务收入下降，研发费用增长。经营状况</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T 公司数据资产现状T 公司的数据来源数据主要来源于企业内部经营过程和外部购买，包括金融信息服务业务客户数据、外部行情数据以及政府经济和行业政策等数据。T 公司商业模式及数据分类商业模式包括增值电信服务、软件销售及维护、基金销售及其他交易手续费、广告及互联网业务推广、人工智能布局等。
数据分为原始数据、增值数据、外购数据，原始数据用于内部生产经营，增值数据满足个性化需求，外购数据用于研发和经营管理。</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T 公司数据资产入表的建议确认条件：所有权或控制权归属于企业，能够为企业带来经济利益，成本或价值能够可靠计量。
原始数据不符合确认条件，增值数据符合，外购数据满足资本化条件时符合。数据资产的确认以外部出售为商业模式：外购或自制的数据资产分别确认为“存货”或“无形资产”，采用加速摊销法和减值测试，出售或报废时终止确认。
以内部使用为商业模式：对内部经营数据进行加工处理，符合资本化条件的确认为“无形资产”，采用年数总和法摊销，报废时结转账面价值。数据资产的计量与处置列报：入表后存货和无形资产账面价值增加，利润总额增加，递延所得税资产和应交所得税有相应变化。
披露：外部销售所有权的数据资产进行减值测试和披露相关信息，外部销售使用权和内部使用的数据资产沿用无形资产披露方式。数据资产的列报与披露</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数据资产入表预期实施效果分析与政策建议06</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数据资产入表预期实施效果分析对企业的预期效果厘清数据资产商业模式，倒逼企业明确数据资产商业模式，更清晰披露经营管理情况。
把握数据资产的真实价值，使企业能确认可资产化的数据资源，提升资产价值，保证利润表真实性和稳定性。降低信息不对称程度，优化投资策略，使企业数据资产在财务报告中呈现，为投资者提供更全面信息，保护投资者利益，促进市场稳健发展。对投资者的预期效果</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数据资产入表政策建议企业加强自愿性披露，减轻企业内外部信息不对称情况，结合行业特点开展个性化自愿披露，完善数据要素市场，提升会计信息质量。会计准则制定机构加强实务案例研究，提供数据资产普适性入表借鉴方案，形成一般性入表路径和分类分级机制，支持企业发展。
响应市场变化，制定与完善数据资产相关会计准则，完善资产定义，降低确认门槛，科学分类数据资产。市场中介机构完善数据交易基础设施，逐步规范数据交易行为，数据交易所应规范交易、完善信息披露制度。
培育新型数据服务商，提升数据合规与治理能力，发展全方位数据解决方案的新型数据服务商，助力数据资产入表。</a:t>
            </a: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11.jpe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 Id="rId3" Type="http://schemas.openxmlformats.org/officeDocument/2006/relationships/image" Target="../media/image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png"/>
<Relationship Id="rId6" Type="http://schemas.openxmlformats.org/officeDocument/2006/relationships/image" Target="../media/image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 Id="rId3" Type="http://schemas.openxmlformats.org/officeDocument/2006/relationships/image" Target="../media/image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 Id="rId3" Type="http://schemas.openxmlformats.org/officeDocument/2006/relationships/image" Target="../media/image3.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 Id="rId3" Type="http://schemas.openxmlformats.org/officeDocument/2006/relationships/image" Target="../media/image3.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 Id="rId3" Type="http://schemas.openxmlformats.org/officeDocument/2006/relationships/image" Target="../media/image9.png"/>
<Relationship Id="rId4" Type="http://schemas.openxmlformats.org/officeDocument/2006/relationships/image" Target="../media/image10.jpe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5"/>
          <p:cNvPicPr>
            <a:picLocks noChangeAspect="1"/>
          </p:cNvPicPr>
          <p:nvPr/>
        </p:nvPicPr>
        <p:blipFill>
          <a:blip r:embed="rId2">
            <a:alphaModFix amt="100000"/>
          </a:blip>
          <a:srcRect l="2500" t="430" r="7017" b="4660"/>
          <a:stretch>
            <a:fillRect/>
          </a:stretch>
        </p:blipFill>
        <p:spPr>
          <a:xfrm rot="0" flipH="0" flipV="0">
            <a:off x="0" y="-22123"/>
            <a:ext cx="12192000" cy="6880123"/>
          </a:xfrm>
          <a:prstGeom prst="rect">
            <a:avLst/>
          </a:prstGeom>
          <a:noFill/>
          <a:ln>
            <a:noFill/>
          </a:ln>
        </p:spPr>
      </p:pic>
      <p:sp>
        <p:nvSpPr>
          <p:cNvPr id="3" name="矩形 4"/>
          <p:cNvSpPr txBox="1"/>
          <p:nvPr/>
        </p:nvSpPr>
        <p:spPr>
          <a:xfrm rot="0" flipH="0" flipV="0">
            <a:off x="0" y="-22124"/>
            <a:ext cx="12192000" cy="6880123"/>
          </a:xfrm>
          <a:prstGeom prst="rect">
            <a:avLst/>
          </a:prstGeom>
          <a:solidFill>
            <a:schemeClr val="bg1">
              <a:lumMod val="85000"/>
              <a:alpha val="80000"/>
            </a:schemeClr>
          </a:soli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4" name="矩形 15"/>
          <p:cNvSpPr txBox="1"/>
          <p:nvPr/>
        </p:nvSpPr>
        <p:spPr>
          <a:xfrm rot="0" flipH="0" flipV="0">
            <a:off x="7581206" y="3916018"/>
            <a:ext cx="4653441" cy="1474982"/>
          </a:xfrm>
          <a:prstGeom prst="rect">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5" name="矩形 13"/>
          <p:cNvSpPr txBox="1"/>
          <p:nvPr/>
        </p:nvSpPr>
        <p:spPr>
          <a:xfrm rot="0" flipH="0" flipV="0">
            <a:off x="8645360" y="4170523"/>
            <a:ext cx="2997200" cy="1014603"/>
          </a:xfrm>
          <a:prstGeom prst="rect">
            <a:avLst/>
          </a:prstGeom>
          <a:noFill/>
          <a:ln>
            <a:noFill/>
          </a:ln>
        </p:spPr>
        <p:txBody>
          <a:bodyPr vert="horz" wrap="square" lIns="91440" tIns="45720" rIns="91440" bIns="45720" rtlCol="0" anchor="t">
            <a:spAutoFit/>
          </a:bodyPr>
          <a:lstStyle/>
          <a:p>
            <a:pPr algn="ctr">
              <a:lnSpc>
                <a:spcPct val="150000"/>
              </a:lnSpc>
            </a:pPr>
            <a:r>
              <a:rPr kumimoji="1" lang="en-US" altLang="zh-CN" sz="2000">
                <a:ln>
                  <a:noFill/>
                </a:ln>
                <a:solidFill>
                  <a:srgbClr val="FFFFFF">
                    <a:alpha val="100000"/>
                  </a:srgbClr>
                </a:solidFill>
                <a:latin typeface="Source Han Sans CN Normal"/>
                <a:ea typeface="Source Han Sans CN Normal"/>
                <a:cs typeface="Source Han Sans CN Normal"/>
              </a:rPr>
              <a:t>2024年优秀mpacc硕士案例论文</a:t>
            </a:r>
            <a:endParaRPr kumimoji="1" lang="zh-CN" altLang="en-US"/>
          </a:p>
        </p:txBody>
      </p:sp>
      <p:grpSp>
        <p:nvGrpSpPr>
          <p:cNvPr id="6" name="组合 1"/>
          <p:cNvGrpSpPr/>
          <p:nvPr/>
        </p:nvGrpSpPr>
        <p:grpSpPr>
          <a:xfrm>
            <a:off x="1" y="3071192"/>
            <a:ext cx="8388626" cy="2842593"/>
            <a:chOff x="1" y="3071192"/>
            <a:chExt cx="8388626" cy="2842593"/>
          </a:xfrm>
        </p:grpSpPr>
        <p:sp>
          <p:nvSpPr>
            <p:cNvPr id="7" name="矩形 6"/>
            <p:cNvSpPr txBox="1"/>
            <p:nvPr/>
          </p:nvSpPr>
          <p:spPr>
            <a:xfrm rot="0" flipH="0" flipV="0">
              <a:off x="1" y="3071192"/>
              <a:ext cx="8388626" cy="2842593"/>
            </a:xfrm>
            <a:prstGeom prst="rect">
              <a:avLst/>
            </a:prstGeom>
            <a:solidFill>
              <a:srgbClr val="BA0000">
                <a:alpha val="100000"/>
              </a:srgbClr>
            </a:soli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grpSp>
          <p:nvGrpSpPr>
            <p:cNvPr id="8" name="组合 7"/>
            <p:cNvGrpSpPr/>
            <p:nvPr/>
          </p:nvGrpSpPr>
          <p:grpSpPr>
            <a:xfrm>
              <a:off x="952888" y="3345525"/>
              <a:ext cx="6782434" cy="2317895"/>
              <a:chOff x="952888" y="3345525"/>
              <a:chExt cx="6782434" cy="2317895"/>
            </a:xfrm>
          </p:grpSpPr>
          <p:sp>
            <p:nvSpPr>
              <p:cNvPr id="9" name="矩形 8"/>
              <p:cNvSpPr txBox="1"/>
              <p:nvPr/>
            </p:nvSpPr>
            <p:spPr>
              <a:xfrm rot="0" flipH="0" flipV="0">
                <a:off x="952888" y="3345525"/>
                <a:ext cx="1424214" cy="2317895"/>
              </a:xfrm>
              <a:prstGeom prst="rect">
                <a:avLst/>
              </a:prstGeom>
              <a:noFill/>
              <a:ln w="53975" cap="sq">
                <a:solidFill>
                  <a:schemeClr val="bg1"/>
                </a:solidFill>
                <a:prstDash val="solid"/>
                <a:miter/>
              </a:ln>
            </p:spPr>
            <p:txBody>
              <a:bodyPr vert="horz" wrap="square" lIns="91440" tIns="45720" rIns="91440" bIns="45720" rtlCol="0" anchor="ctr"/>
              <a:lstStyle/>
              <a:p>
                <a:pPr algn="ctr">
                  <a:lnSpc>
                    <a:spcPct val="100000"/>
                  </a:lnSpc>
                </a:pPr>
                <a:endParaRPr kumimoji="1" lang="zh-CN" altLang="en-US"/>
              </a:p>
            </p:txBody>
          </p:sp>
          <p:sp>
            <p:nvSpPr>
              <p:cNvPr id="10" name="矩形 9"/>
              <p:cNvSpPr txBox="1"/>
              <p:nvPr/>
            </p:nvSpPr>
            <p:spPr>
              <a:xfrm rot="0" flipH="0" flipV="0">
                <a:off x="1664722" y="3862414"/>
                <a:ext cx="6070600" cy="1679575"/>
              </a:xfrm>
              <a:prstGeom prst="rect">
                <a:avLst/>
              </a:prstGeom>
              <a:solidFill>
                <a:srgbClr val="BA0000">
                  <a:alpha val="100000"/>
                </a:srgbClr>
              </a:solidFill>
              <a:ln>
                <a:noFill/>
              </a:ln>
            </p:spPr>
            <p:txBody>
              <a:bodyPr vert="horz" wrap="square" lIns="91440" tIns="45720" rIns="91440" bIns="45720" rtlCol="0" anchor="t"/>
              <a:lstStyle/>
              <a:p>
                <a:pPr algn="l">
                  <a:lnSpc>
                    <a:spcPct val="160000"/>
                  </a:lnSpc>
                </a:pPr>
                <a:r>
                  <a:rPr kumimoji="1" lang="en-US" altLang="zh-CN" sz="4100">
                    <a:ln>
                      <a:noFill/>
                    </a:ln>
                    <a:solidFill>
                      <a:srgbClr val="FFFFFF">
                        <a:alpha val="100000"/>
                      </a:srgbClr>
                    </a:solidFill>
                    <a:latin typeface="Source Han Sans CN Normal"/>
                    <a:ea typeface="Source Han Sans CN Normal"/>
                    <a:cs typeface="Source Han Sans CN Normal"/>
                  </a:rPr>
                  <a:t>基于商业模式的企业数据资产入表模式研究</a:t>
                </a:r>
                <a:endParaRPr kumimoji="1" lang="zh-CN" altLang="en-US"/>
              </a:p>
            </p:txBody>
          </p:sp>
          <p:grpSp>
            <p:nvGrpSpPr>
              <p:cNvPr id="11" name="组合 10"/>
              <p:cNvGrpSpPr/>
              <p:nvPr/>
            </p:nvGrpSpPr>
            <p:grpSpPr>
              <a:xfrm>
                <a:off x="1094822" y="3351745"/>
                <a:ext cx="386494" cy="511033"/>
                <a:chOff x="1094822" y="3351745"/>
                <a:chExt cx="386494" cy="511033"/>
              </a:xfrm>
            </p:grpSpPr>
            <p:cxnSp>
              <p:nvCxnSpPr>
                <p:cNvPr id="12" name="直接连接符 11"/>
                <p:cNvCxnSpPr/>
                <p:nvPr/>
              </p:nvCxnSpPr>
              <p:spPr>
                <a:xfrm rot="0" flipH="0" flipV="1">
                  <a:off x="1094822" y="3351745"/>
                  <a:ext cx="386494" cy="0"/>
                </a:xfrm>
                <a:prstGeom prst="line">
                  <a:avLst/>
                </a:prstGeom>
                <a:noFill/>
                <a:ln w="22225" cap="sq">
                  <a:solidFill>
                    <a:schemeClr val="bg1"/>
                  </a:solidFill>
                  <a:prstDash val="solid"/>
                  <a:miter/>
                </a:ln>
              </p:spPr>
            </p:cxnSp>
            <p:cxnSp>
              <p:nvCxnSpPr>
                <p:cNvPr id="13" name="直接连接符 12"/>
                <p:cNvCxnSpPr/>
                <p:nvPr/>
              </p:nvCxnSpPr>
              <p:spPr>
                <a:xfrm rot="0" flipH="0" flipV="0">
                  <a:off x="1099755" y="3502778"/>
                  <a:ext cx="0" cy="360000"/>
                </a:xfrm>
                <a:prstGeom prst="line">
                  <a:avLst/>
                </a:prstGeom>
                <a:noFill/>
                <a:ln w="22225" cap="sq">
                  <a:solidFill>
                    <a:schemeClr val="bg1"/>
                  </a:solidFill>
                  <a:prstDash val="solid"/>
                  <a:miter/>
                </a:ln>
              </p:spPr>
            </p:cxnSp>
          </p:grpSp>
        </p:grpSp>
      </p:grpSp>
      <p:cxnSp>
        <p:nvCxnSpPr>
          <p:cNvPr id="14" name="直接连接符 17"/>
          <p:cNvCxnSpPr/>
          <p:nvPr/>
        </p:nvCxnSpPr>
        <p:spPr>
          <a:xfrm rot="0" flipH="1" flipV="1">
            <a:off x="1094821" y="5557263"/>
            <a:ext cx="605902" cy="0"/>
          </a:xfrm>
          <a:prstGeom prst="line">
            <a:avLst/>
          </a:prstGeom>
          <a:noFill/>
          <a:ln w="22225" cap="sq">
            <a:solidFill>
              <a:schemeClr val="bg1"/>
            </a:solidFill>
            <a:prstDash val="solid"/>
            <a:miter/>
          </a:ln>
        </p:spPr>
      </p:cxn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alphaModFix amt="100000"/>
          </a:blip>
          <a:srcRect l="32935" t="0" r="30758" b="0"/>
          <a:stretch>
            <a:fillRect/>
          </a:stretch>
        </p:blipFill>
        <p:spPr>
          <a:xfrm rot="0" flipH="0" flipV="0">
            <a:off x="-24558" y="0"/>
            <a:ext cx="4025348" cy="6858000"/>
          </a:xfrm>
          <a:prstGeom prst="rect">
            <a:avLst/>
          </a:prstGeom>
          <a:noFill/>
          <a:ln>
            <a:noFill/>
          </a:ln>
        </p:spPr>
      </p:pic>
      <p:sp>
        <p:nvSpPr>
          <p:cNvPr id="3" name="任意多边形: 形状 76"/>
          <p:cNvSpPr txBox="1"/>
          <p:nvPr/>
        </p:nvSpPr>
        <p:spPr>
          <a:xfrm rot="0" flipH="0" flipV="0">
            <a:off x="0" y="3269285"/>
            <a:ext cx="5304426" cy="1437615"/>
          </a:xfrm>
          <a:custGeom>
            <a:avLst/>
            <a:gdLst>
              <a:gd name="connsiteX0" fmla="*/ 5148624 w 5999018"/>
              <a:gd name="connsiteY0" fmla="*/ 0 h 1700788"/>
              <a:gd name="connsiteX1" fmla="*/ 3953495 w 5999018"/>
              <a:gd name="connsiteY1" fmla="*/ 0 h 1700788"/>
              <a:gd name="connsiteX2" fmla="*/ 1195129 w 5999018"/>
              <a:gd name="connsiteY2" fmla="*/ 0 h 1700788"/>
              <a:gd name="connsiteX3" fmla="*/ 0 w 5999018"/>
              <a:gd name="connsiteY3" fmla="*/ 0 h 1700788"/>
              <a:gd name="connsiteX4" fmla="*/ 0 w 5999018"/>
              <a:gd name="connsiteY4" fmla="*/ 1700788 h 1700788"/>
              <a:gd name="connsiteX5" fmla="*/ 1195129 w 5999018"/>
              <a:gd name="connsiteY5" fmla="*/ 1700788 h 1700788"/>
              <a:gd name="connsiteX6" fmla="*/ 3953495 w 5999018"/>
              <a:gd name="connsiteY6" fmla="*/ 1700788 h 1700788"/>
              <a:gd name="connsiteX7" fmla="*/ 5148624 w 5999018"/>
              <a:gd name="connsiteY7" fmla="*/ 1700788 h 1700788"/>
              <a:gd name="connsiteX8" fmla="*/ 5999018 w 5999018"/>
              <a:gd name="connsiteY8" fmla="*/ 850394 h 1700788"/>
            </a:gdLst>
            <a:rect l="l" t="t" r="r" b="b"/>
            <a:pathLst>
              <a:path w="5999018" h="1700788">
                <a:moveTo>
                  <a:pt x="5148624" y="0"/>
                </a:moveTo>
                <a:lnTo>
                  <a:pt x="3953495" y="0"/>
                </a:lnTo>
                <a:lnTo>
                  <a:pt x="1195129" y="0"/>
                </a:lnTo>
                <a:lnTo>
                  <a:pt x="0" y="0"/>
                </a:lnTo>
                <a:lnTo>
                  <a:pt x="0" y="1700788"/>
                </a:lnTo>
                <a:lnTo>
                  <a:pt x="1195129" y="1700788"/>
                </a:lnTo>
                <a:lnTo>
                  <a:pt x="3953495" y="1700788"/>
                </a:lnTo>
                <a:lnTo>
                  <a:pt x="5148624" y="1700788"/>
                </a:lnTo>
                <a:lnTo>
                  <a:pt x="5999018" y="850394"/>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grpSp>
        <p:nvGrpSpPr>
          <p:cNvPr id="4" name="组合 5"/>
          <p:cNvGrpSpPr/>
          <p:nvPr/>
        </p:nvGrpSpPr>
        <p:grpSpPr>
          <a:xfrm>
            <a:off x="6478032" y="1576766"/>
            <a:ext cx="1636203" cy="589473"/>
            <a:chOff x="6478032" y="1576766"/>
            <a:chExt cx="1636203" cy="589473"/>
          </a:xfrm>
        </p:grpSpPr>
        <p:grpSp>
          <p:nvGrpSpPr>
            <p:cNvPr id="5" name="组合 59"/>
            <p:cNvGrpSpPr/>
            <p:nvPr/>
          </p:nvGrpSpPr>
          <p:grpSpPr>
            <a:xfrm>
              <a:off x="6478032" y="1576766"/>
              <a:ext cx="679374" cy="589473"/>
              <a:chOff x="6478032" y="1576766"/>
              <a:chExt cx="679374" cy="589473"/>
            </a:xfrm>
          </p:grpSpPr>
          <p:sp>
            <p:nvSpPr>
              <p:cNvPr id="6" name="椭圆 62"/>
              <p:cNvSpPr txBox="1"/>
              <p:nvPr/>
            </p:nvSpPr>
            <p:spPr>
              <a:xfrm rot="0" flipH="0" flipV="0">
                <a:off x="6478032" y="1576766"/>
                <a:ext cx="679374" cy="589473"/>
              </a:xfrm>
              <a:prstGeom prst="ellipse">
                <a:avLst/>
              </a:prstGeom>
              <a:gradFill>
                <a:gsLst>
                  <a:gs pos="0">
                    <a:srgbClr val="FBFBFB">
                      <a:alpha val="100000"/>
                    </a:srgbClr>
                  </a:gs>
                  <a:gs pos="100000">
                    <a:srgbClr val="CBCFD0">
                      <a:alpha val="100000"/>
                    </a:srgbClr>
                  </a:gs>
                </a:gsLst>
                <a:lin ang="19800000" scaled="0"/>
              </a:gradFill>
              <a:ln w="22225" cap="flat">
                <a:noFill/>
                <a:prstDash val="sysDot"/>
                <a:round/>
                <a:headEnd type="none" w="med" len="med"/>
                <a:tailEnd type="none" w="med" len="med"/>
              </a:ln>
              <a:effectLst>
                <a:outerShdw dist="38100" blurRad="50800" dir="2700000" sx="100000" sy="100000" kx="0" ky="0" algn="tl" rotWithShape="0">
                  <a:srgbClr val="000000">
                    <a:alpha val="40000"/>
                  </a:srgbClr>
                </a:outerShdw>
              </a:effectLst>
            </p:spPr>
            <p:txBody>
              <a:bodyPr vert="horz" wrap="square" lIns="91440" tIns="45720" rIns="91440" bIns="45720" rtlCol="0" anchor="t"/>
              <a:lstStyle/>
              <a:p>
                <a:pPr algn="just">
                  <a:lnSpc>
                    <a:spcPct val="100000"/>
                  </a:lnSpc>
                </a:pPr>
                <a:endParaRPr kumimoji="1" lang="zh-CN" altLang="en-US"/>
              </a:p>
            </p:txBody>
          </p:sp>
          <p:sp>
            <p:nvSpPr>
              <p:cNvPr id="7" name="矩形 63"/>
              <p:cNvSpPr txBox="1"/>
              <p:nvPr/>
            </p:nvSpPr>
            <p:spPr>
              <a:xfrm rot="0" flipH="0" flipV="0">
                <a:off x="6523077" y="1625030"/>
                <a:ext cx="576580" cy="522249"/>
              </a:xfrm>
              <a:prstGeom prst="rect">
                <a:avLst/>
              </a:prstGeom>
              <a:noFill/>
              <a:ln>
                <a:noFill/>
              </a:ln>
            </p:spPr>
            <p:txBody>
              <a:bodyPr vert="horz" wrap="none" lIns="91440" tIns="45720" rIns="91440" bIns="45720" rtlCol="0" anchor="t">
                <a:spAutoFit/>
              </a:bodyPr>
              <a:lstStyle/>
              <a:p>
                <a:pPr algn="just">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01</a:t>
                </a:r>
                <a:endParaRPr kumimoji="1" lang="zh-CN" altLang="en-US"/>
              </a:p>
            </p:txBody>
          </p:sp>
        </p:grpSp>
        <p:sp>
          <p:nvSpPr>
            <p:cNvPr id="8" name="矩形 60"/>
            <p:cNvSpPr txBox="1"/>
            <p:nvPr/>
          </p:nvSpPr>
          <p:spPr>
            <a:xfrm rot="0" flipH="0" flipV="0">
              <a:off x="7220155" y="1609891"/>
              <a:ext cx="894080" cy="522249"/>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2800">
                  <a:ln>
                    <a:noFill/>
                  </a:ln>
                  <a:solidFill>
                    <a:srgbClr val="0D0D0D">
                      <a:alpha val="100000"/>
                    </a:srgbClr>
                  </a:solidFill>
                  <a:latin typeface="Source Han Sans CN Normal"/>
                  <a:ea typeface="Source Han Sans CN Normal"/>
                  <a:cs typeface="Source Han Sans CN Normal"/>
                </a:rPr>
                <a:t>概述</a:t>
              </a:r>
              <a:endParaRPr kumimoji="1" lang="zh-CN" altLang="en-US"/>
            </a:p>
          </p:txBody>
        </p:sp>
      </p:grpSp>
      <p:grpSp>
        <p:nvGrpSpPr>
          <p:cNvPr id="9" name="组合 7"/>
          <p:cNvGrpSpPr/>
          <p:nvPr/>
        </p:nvGrpSpPr>
        <p:grpSpPr>
          <a:xfrm>
            <a:off x="6478032" y="3782860"/>
            <a:ext cx="3423237" cy="589473"/>
            <a:chOff x="6478032" y="3782860"/>
            <a:chExt cx="3423237" cy="589473"/>
          </a:xfrm>
        </p:grpSpPr>
        <p:grpSp>
          <p:nvGrpSpPr>
            <p:cNvPr id="10" name="组合 68"/>
            <p:cNvGrpSpPr/>
            <p:nvPr/>
          </p:nvGrpSpPr>
          <p:grpSpPr>
            <a:xfrm>
              <a:off x="6478032" y="3782860"/>
              <a:ext cx="677509" cy="589473"/>
              <a:chOff x="6478032" y="3782860"/>
              <a:chExt cx="677509" cy="589473"/>
            </a:xfrm>
          </p:grpSpPr>
          <p:sp>
            <p:nvSpPr>
              <p:cNvPr id="11" name="椭圆 71"/>
              <p:cNvSpPr txBox="1"/>
              <p:nvPr/>
            </p:nvSpPr>
            <p:spPr>
              <a:xfrm rot="0" flipH="0" flipV="0">
                <a:off x="6478032" y="3782860"/>
                <a:ext cx="677509" cy="589473"/>
              </a:xfrm>
              <a:prstGeom prst="ellipse">
                <a:avLst/>
              </a:prstGeom>
              <a:gradFill>
                <a:gsLst>
                  <a:gs pos="0">
                    <a:srgbClr val="FBFBFB">
                      <a:alpha val="100000"/>
                    </a:srgbClr>
                  </a:gs>
                  <a:gs pos="100000">
                    <a:srgbClr val="CBCFD0">
                      <a:alpha val="100000"/>
                    </a:srgbClr>
                  </a:gs>
                </a:gsLst>
                <a:lin ang="19800000" scaled="0"/>
              </a:gradFill>
              <a:ln w="22225" cap="flat">
                <a:noFill/>
                <a:prstDash val="sysDot"/>
                <a:round/>
                <a:headEnd type="none" w="med" len="med"/>
                <a:tailEnd type="none" w="med" len="med"/>
              </a:ln>
              <a:effectLst>
                <a:outerShdw dist="38100" blurRad="50800" dir="2700000" sx="100000" sy="100000" kx="0" ky="0" algn="tl" rotWithShape="0">
                  <a:srgbClr val="000000">
                    <a:alpha val="40000"/>
                  </a:srgbClr>
                </a:outerShdw>
              </a:effectLst>
            </p:spPr>
            <p:txBody>
              <a:bodyPr vert="horz" wrap="square" lIns="91440" tIns="45720" rIns="91440" bIns="45720" rtlCol="0" anchor="t"/>
              <a:lstStyle/>
              <a:p>
                <a:pPr algn="ctr">
                  <a:lnSpc>
                    <a:spcPct val="100000"/>
                  </a:lnSpc>
                </a:pPr>
                <a:endParaRPr kumimoji="1" lang="zh-CN" altLang="en-US"/>
              </a:p>
            </p:txBody>
          </p:sp>
          <p:sp>
            <p:nvSpPr>
              <p:cNvPr id="12" name="矩形 72"/>
              <p:cNvSpPr txBox="1"/>
              <p:nvPr/>
            </p:nvSpPr>
            <p:spPr>
              <a:xfrm rot="0" flipH="0" flipV="0">
                <a:off x="6522134" y="3831124"/>
                <a:ext cx="576580" cy="522249"/>
              </a:xfrm>
              <a:prstGeom prst="rect">
                <a:avLst/>
              </a:prstGeom>
              <a:noFill/>
              <a:ln>
                <a:noFill/>
              </a:ln>
            </p:spPr>
            <p:txBody>
              <a:bodyPr vert="horz" wrap="none" lIns="91440" tIns="45720" rIns="91440" bIns="45720" rtlCol="0" anchor="t">
                <a:spAutoFit/>
              </a:bodyPr>
              <a:lstStyle/>
              <a:p>
                <a:pPr algn="just">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03</a:t>
                </a:r>
                <a:endParaRPr kumimoji="1" lang="zh-CN" altLang="en-US"/>
              </a:p>
            </p:txBody>
          </p:sp>
        </p:grpSp>
        <p:sp>
          <p:nvSpPr>
            <p:cNvPr id="13" name="矩形 69"/>
            <p:cNvSpPr txBox="1"/>
            <p:nvPr/>
          </p:nvSpPr>
          <p:spPr>
            <a:xfrm rot="0" flipH="0" flipV="0">
              <a:off x="7229189" y="3831124"/>
              <a:ext cx="2672080" cy="522249"/>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文献优点及不足</a:t>
              </a:r>
              <a:endParaRPr kumimoji="1" lang="zh-CN" altLang="en-US"/>
            </a:p>
          </p:txBody>
        </p:sp>
      </p:grpSp>
      <p:grpSp>
        <p:nvGrpSpPr>
          <p:cNvPr id="14" name="组合 6"/>
          <p:cNvGrpSpPr/>
          <p:nvPr/>
        </p:nvGrpSpPr>
        <p:grpSpPr>
          <a:xfrm>
            <a:off x="6478032" y="2679813"/>
            <a:ext cx="3802823" cy="589473"/>
            <a:chOff x="6478032" y="2679813"/>
            <a:chExt cx="3802823" cy="589473"/>
          </a:xfrm>
        </p:grpSpPr>
        <p:sp>
          <p:nvSpPr>
            <p:cNvPr id="15" name="矩形 40"/>
            <p:cNvSpPr txBox="1"/>
            <p:nvPr/>
          </p:nvSpPr>
          <p:spPr>
            <a:xfrm rot="0" flipH="0" flipV="0">
              <a:off x="7220155" y="2728077"/>
              <a:ext cx="3060700" cy="522249"/>
            </a:xfrm>
            <a:prstGeom prst="rect">
              <a:avLst/>
            </a:prstGeom>
            <a:noFill/>
            <a:ln>
              <a:noFill/>
            </a:ln>
          </p:spPr>
          <p:txBody>
            <a:bodyPr vert="horz" wrap="square" lIns="91440" tIns="45720" rIns="91440" bIns="45720" rtlCol="0" anchor="t">
              <a:spAutoFit/>
            </a:bodyPr>
            <a:lstStyle/>
            <a:p>
              <a:pPr algn="l">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文献内容介绍</a:t>
              </a:r>
              <a:endParaRPr kumimoji="1" lang="zh-CN" altLang="en-US"/>
            </a:p>
          </p:txBody>
        </p:sp>
        <p:grpSp>
          <p:nvGrpSpPr>
            <p:cNvPr id="16" name="组合 39"/>
            <p:cNvGrpSpPr/>
            <p:nvPr/>
          </p:nvGrpSpPr>
          <p:grpSpPr>
            <a:xfrm>
              <a:off x="6478032" y="2679813"/>
              <a:ext cx="676565" cy="589473"/>
              <a:chOff x="6478032" y="2679813"/>
              <a:chExt cx="676565" cy="589473"/>
            </a:xfrm>
          </p:grpSpPr>
          <p:sp>
            <p:nvSpPr>
              <p:cNvPr id="17" name="椭圆 41"/>
              <p:cNvSpPr txBox="1"/>
              <p:nvPr/>
            </p:nvSpPr>
            <p:spPr>
              <a:xfrm rot="0" flipH="0" flipV="0">
                <a:off x="6478032" y="2679813"/>
                <a:ext cx="676565" cy="589473"/>
              </a:xfrm>
              <a:prstGeom prst="ellipse">
                <a:avLst/>
              </a:prstGeom>
              <a:gradFill>
                <a:gsLst>
                  <a:gs pos="0">
                    <a:srgbClr val="FBFBFB">
                      <a:alpha val="100000"/>
                    </a:srgbClr>
                  </a:gs>
                  <a:gs pos="100000">
                    <a:srgbClr val="CBCFD0">
                      <a:alpha val="100000"/>
                    </a:srgbClr>
                  </a:gs>
                </a:gsLst>
                <a:lin ang="19800000" scaled="0"/>
              </a:gradFill>
              <a:ln w="22225" cap="flat">
                <a:noFill/>
                <a:prstDash val="sysDot"/>
                <a:round/>
                <a:headEnd type="none" w="med" len="med"/>
                <a:tailEnd type="none" w="med" len="med"/>
              </a:ln>
              <a:effectLst>
                <a:outerShdw dist="38100" blurRad="50800" dir="2700000" sx="100000" sy="100000" kx="0" ky="0" algn="tl" rotWithShape="0">
                  <a:srgbClr val="000000">
                    <a:alpha val="40000"/>
                  </a:srgbClr>
                </a:outerShdw>
              </a:effectLst>
            </p:spPr>
            <p:txBody>
              <a:bodyPr vert="horz" wrap="square" lIns="91440" tIns="45720" rIns="91440" bIns="45720" rtlCol="0" anchor="t"/>
              <a:lstStyle/>
              <a:p>
                <a:pPr algn="ctr">
                  <a:lnSpc>
                    <a:spcPct val="100000"/>
                  </a:lnSpc>
                </a:pPr>
                <a:endParaRPr kumimoji="1" lang="zh-CN" altLang="en-US"/>
              </a:p>
            </p:txBody>
          </p:sp>
          <p:sp>
            <p:nvSpPr>
              <p:cNvPr id="18" name="矩形 42"/>
              <p:cNvSpPr txBox="1"/>
              <p:nvPr/>
            </p:nvSpPr>
            <p:spPr>
              <a:xfrm rot="0" flipH="0" flipV="0">
                <a:off x="6521655" y="2728077"/>
                <a:ext cx="576580" cy="522249"/>
              </a:xfrm>
              <a:prstGeom prst="rect">
                <a:avLst/>
              </a:prstGeom>
              <a:noFill/>
              <a:ln>
                <a:noFill/>
              </a:ln>
            </p:spPr>
            <p:txBody>
              <a:bodyPr vert="horz" wrap="none" lIns="91440" tIns="45720" rIns="91440" bIns="45720" rtlCol="0" anchor="t">
                <a:spAutoFit/>
              </a:bodyPr>
              <a:lstStyle/>
              <a:p>
                <a:pPr algn="just">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02</a:t>
                </a:r>
                <a:endParaRPr kumimoji="1" lang="zh-CN" altLang="en-US"/>
              </a:p>
            </p:txBody>
          </p:sp>
        </p:grpSp>
      </p:grpSp>
      <p:grpSp>
        <p:nvGrpSpPr>
          <p:cNvPr id="19" name="组合 8"/>
          <p:cNvGrpSpPr/>
          <p:nvPr/>
        </p:nvGrpSpPr>
        <p:grpSpPr>
          <a:xfrm>
            <a:off x="6478032" y="4885906"/>
            <a:ext cx="3805236" cy="589473"/>
            <a:chOff x="6478032" y="4885906"/>
            <a:chExt cx="3805236" cy="589473"/>
          </a:xfrm>
        </p:grpSpPr>
        <p:grpSp>
          <p:nvGrpSpPr>
            <p:cNvPr id="20" name="组合 54"/>
            <p:cNvGrpSpPr/>
            <p:nvPr/>
          </p:nvGrpSpPr>
          <p:grpSpPr>
            <a:xfrm>
              <a:off x="6478032" y="4885906"/>
              <a:ext cx="676565" cy="589473"/>
              <a:chOff x="6478032" y="4885906"/>
              <a:chExt cx="676565" cy="589473"/>
            </a:xfrm>
          </p:grpSpPr>
          <p:sp>
            <p:nvSpPr>
              <p:cNvPr id="21" name="椭圆 56"/>
              <p:cNvSpPr txBox="1"/>
              <p:nvPr/>
            </p:nvSpPr>
            <p:spPr>
              <a:xfrm rot="0" flipH="0" flipV="0">
                <a:off x="6478032" y="4885906"/>
                <a:ext cx="676565" cy="589473"/>
              </a:xfrm>
              <a:prstGeom prst="ellipse">
                <a:avLst/>
              </a:prstGeom>
              <a:gradFill>
                <a:gsLst>
                  <a:gs pos="0">
                    <a:srgbClr val="FBFBFB">
                      <a:alpha val="100000"/>
                    </a:srgbClr>
                  </a:gs>
                  <a:gs pos="100000">
                    <a:srgbClr val="CBCFD0">
                      <a:alpha val="100000"/>
                    </a:srgbClr>
                  </a:gs>
                </a:gsLst>
                <a:lin ang="19800000" scaled="0"/>
              </a:gradFill>
              <a:ln w="22225" cap="flat">
                <a:noFill/>
                <a:prstDash val="sysDot"/>
                <a:round/>
                <a:headEnd type="none" w="med" len="med"/>
                <a:tailEnd type="none" w="med" len="med"/>
              </a:ln>
              <a:effectLst>
                <a:outerShdw dist="38100" blurRad="50800" dir="2700000" sx="100000" sy="100000" kx="0" ky="0" algn="tl" rotWithShape="0">
                  <a:srgbClr val="000000">
                    <a:alpha val="40000"/>
                  </a:srgbClr>
                </a:outerShdw>
              </a:effectLst>
            </p:spPr>
            <p:txBody>
              <a:bodyPr vert="horz" wrap="square" lIns="91440" tIns="45720" rIns="91440" bIns="45720" rtlCol="0" anchor="t"/>
              <a:lstStyle/>
              <a:p>
                <a:pPr algn="ctr">
                  <a:lnSpc>
                    <a:spcPct val="100000"/>
                  </a:lnSpc>
                </a:pPr>
                <a:endParaRPr kumimoji="1" lang="zh-CN" altLang="en-US"/>
              </a:p>
            </p:txBody>
          </p:sp>
          <p:sp>
            <p:nvSpPr>
              <p:cNvPr id="22" name="矩形 61"/>
              <p:cNvSpPr txBox="1"/>
              <p:nvPr/>
            </p:nvSpPr>
            <p:spPr>
              <a:xfrm rot="0" flipH="0" flipV="0">
                <a:off x="6522458" y="4934170"/>
                <a:ext cx="576580" cy="522249"/>
              </a:xfrm>
              <a:prstGeom prst="rect">
                <a:avLst/>
              </a:prstGeom>
              <a:noFill/>
              <a:ln>
                <a:noFill/>
              </a:ln>
            </p:spPr>
            <p:txBody>
              <a:bodyPr vert="horz" wrap="none" lIns="91440" tIns="45720" rIns="91440" bIns="45720" rtlCol="0" anchor="t">
                <a:spAutoFit/>
              </a:bodyPr>
              <a:lstStyle/>
              <a:p>
                <a:pPr algn="just">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04</a:t>
                </a:r>
                <a:endParaRPr kumimoji="1" lang="zh-CN" altLang="en-US"/>
              </a:p>
            </p:txBody>
          </p:sp>
        </p:grpSp>
        <p:sp>
          <p:nvSpPr>
            <p:cNvPr id="23" name="矩形 55"/>
            <p:cNvSpPr txBox="1"/>
            <p:nvPr/>
          </p:nvSpPr>
          <p:spPr>
            <a:xfrm rot="0" flipH="0" flipV="0">
              <a:off x="7197168" y="4919031"/>
              <a:ext cx="3086100" cy="522249"/>
            </a:xfrm>
            <a:prstGeom prst="rect">
              <a:avLst/>
            </a:prstGeom>
            <a:noFill/>
            <a:ln>
              <a:noFill/>
            </a:ln>
          </p:spPr>
          <p:txBody>
            <a:bodyPr vert="horz" wrap="square" lIns="91440" tIns="45720" rIns="91440" bIns="45720" rtlCol="0" anchor="t">
              <a:spAutoFit/>
            </a:bodyPr>
            <a:lstStyle/>
            <a:p>
              <a:pPr algn="l">
                <a:lnSpc>
                  <a:spcPct val="100000"/>
                </a:lnSpc>
              </a:pPr>
              <a:r>
                <a:rPr kumimoji="1" lang="en-US" altLang="zh-CN" sz="2800">
                  <a:ln>
                    <a:noFill/>
                  </a:ln>
                  <a:solidFill>
                    <a:srgbClr val="262626">
                      <a:alpha val="100000"/>
                    </a:srgbClr>
                  </a:solidFill>
                  <a:latin typeface="Source Han Sans CN Normal"/>
                  <a:ea typeface="Source Han Sans CN Normal"/>
                  <a:cs typeface="Source Han Sans CN Normal"/>
                </a:rPr>
                <a:t>启发</a:t>
              </a:r>
              <a:endParaRPr kumimoji="1" lang="zh-CN" altLang="en-US"/>
            </a:p>
          </p:txBody>
        </p:sp>
      </p:grpSp>
      <p:sp>
        <p:nvSpPr>
          <p:cNvPr id="24" name="文本占位符 1"/>
          <p:cNvSpPr txBox="1"/>
          <p:nvPr/>
        </p:nvSpPr>
        <p:spPr>
          <a:xfrm rot="0" flipH="0" flipV="0">
            <a:off x="425460" y="3724190"/>
            <a:ext cx="3330203" cy="663589"/>
          </a:xfrm>
          <a:prstGeom prst="rect">
            <a:avLst/>
          </a:prstGeom>
          <a:noFill/>
          <a:ln>
            <a:noFill/>
          </a:ln>
          <a:effectLst>
            <a:outerShdw dist="38100" blurRad="50800" dir="5400000" sx="100000" sy="100000" kx="0" ky="0" algn="t" rotWithShape="0">
              <a:srgbClr val="000000">
                <a:alpha val="40000"/>
              </a:srgbClr>
            </a:outerShdw>
          </a:effectLst>
        </p:spPr>
        <p:txBody>
          <a:bodyPr vert="horz" wrap="square" lIns="91440" tIns="45720" rIns="91440" bIns="45720" rtlCol="0" anchor="t"/>
          <a:lstStyle/>
          <a:p>
            <a:pPr algn="l">
              <a:lnSpc>
                <a:spcPct val="90000"/>
              </a:lnSpc>
            </a:pPr>
            <a:r>
              <a:rPr kumimoji="1" lang="en-US" altLang="zh-CN" sz="4000">
                <a:ln>
                  <a:noFill/>
                </a:ln>
                <a:solidFill>
                  <a:srgbClr val="FFFFFF">
                    <a:alpha val="100000"/>
                  </a:srgbClr>
                </a:solidFill>
                <a:latin typeface="Source Han Sans CN Normal"/>
                <a:ea typeface="Source Han Sans CN Normal"/>
                <a:cs typeface="Source Han Sans CN Normal"/>
              </a:rPr>
              <a:t>CONTENTS</a:t>
            </a:r>
            <a:endParaRPr kumimoji="1" lang="zh-CN" altLang="en-US"/>
          </a:p>
        </p:txBody>
      </p:sp>
      <p:sp>
        <p:nvSpPr>
          <p:cNvPr id="25" name="标题 1"/>
          <p:cNvSpPr txBox="1"/>
          <p:nvPr/>
        </p:nvSpPr>
        <p:spPr>
          <a:xfrm rot="0" flipH="0" flipV="0">
            <a:off x="1603277" y="1386959"/>
            <a:ext cx="2044700" cy="430809"/>
          </a:xfrm>
          <a:prstGeom prst="rect">
            <a:avLst/>
          </a:prstGeom>
          <a:noFill/>
          <a:ln w="12700" cap="sq">
            <a:noFill/>
            <a:miter/>
          </a:ln>
        </p:spPr>
        <p:txBody>
          <a:bodyPr vert="horz" wrap="square" lIns="0" tIns="0" rIns="0" bIns="0" rtlCol="0" anchor="ctr">
            <a:spAutoFit/>
          </a:bodyPr>
          <a:lstStyle/>
          <a:p>
            <a:pPr algn="r">
              <a:lnSpc>
                <a:spcPct val="100000"/>
              </a:lnSpc>
            </a:pPr>
            <a:r>
              <a:rPr kumimoji="1" lang="en-US" altLang="zh-CN" sz="2800">
                <a:ln w="12700">
                  <a:noFill/>
                </a:ln>
                <a:solidFill>
                  <a:srgbClr val="C70808">
                    <a:alpha val="100000"/>
                  </a:srgbClr>
                </a:solidFill>
                <a:latin typeface="Source Han Sans CN Normal"/>
                <a:ea typeface="Source Han Sans CN Normal"/>
                <a:cs typeface="Source Han Sans CN Normal"/>
              </a:rPr>
              <a:t>C</a:t>
            </a:r>
            <a:r>
              <a:rPr kumimoji="1" lang="en-US" altLang="zh-CN" sz="2800">
                <a:ln w="12700">
                  <a:noFill/>
                </a:ln>
                <a:solidFill>
                  <a:srgbClr val="000000">
                    <a:alpha val="100000"/>
                  </a:srgbClr>
                </a:solidFill>
                <a:latin typeface="Source Han Sans CN Normal"/>
                <a:ea typeface="Source Han Sans CN Normal"/>
                <a:cs typeface="Source Han Sans CN Normal"/>
              </a:rPr>
              <a:t>atalogue</a:t>
            </a:r>
            <a:endParaRPr kumimoji="1" lang="zh-CN" altLang="en-US"/>
          </a:p>
        </p:txBody>
      </p:sp>
      <p:sp>
        <p:nvSpPr>
          <p:cNvPr id="26" name="标题 1"/>
          <p:cNvSpPr txBox="1"/>
          <p:nvPr/>
        </p:nvSpPr>
        <p:spPr>
          <a:xfrm rot="0" flipH="0" flipV="0">
            <a:off x="2421625" y="1867298"/>
            <a:ext cx="1308100" cy="738530"/>
          </a:xfrm>
          <a:prstGeom prst="rect">
            <a:avLst/>
          </a:prstGeom>
          <a:noFill/>
          <a:ln w="12700" cap="sq">
            <a:noFill/>
            <a:miter/>
          </a:ln>
        </p:spPr>
        <p:txBody>
          <a:bodyPr vert="horz" wrap="square" lIns="0" tIns="0" rIns="0" bIns="0" rtlCol="0" anchor="ctr">
            <a:spAutoFit/>
          </a:bodyPr>
          <a:lstStyle/>
          <a:p>
            <a:pPr algn="l">
              <a:lnSpc>
                <a:spcPct val="100000"/>
              </a:lnSpc>
            </a:pPr>
            <a:r>
              <a:rPr kumimoji="1" lang="en-US" altLang="zh-CN" sz="4800">
                <a:ln w="12700">
                  <a:noFill/>
                </a:ln>
                <a:solidFill>
                  <a:srgbClr val="000000">
                    <a:alpha val="100000"/>
                  </a:srgbClr>
                </a:solidFill>
                <a:latin typeface="Source Han Sans CN Normal"/>
                <a:ea typeface="Source Han Sans CN Normal"/>
                <a:cs typeface="Source Han Sans CN Normal"/>
              </a:rPr>
              <a:t>目录</a:t>
            </a:r>
            <a:endParaRPr kumimoji="1" lang="zh-CN" altLang="en-US"/>
          </a:p>
        </p:txBody>
      </p:sp>
      <p:sp>
        <p:nvSpPr>
          <p:cNvPr id="27" name="标题 1"/>
          <p:cNvSpPr txBox="1"/>
          <p:nvPr/>
        </p:nvSpPr>
        <p:spPr>
          <a:xfrm rot="16200000" flipH="0" flipV="0">
            <a:off x="1468152" y="-1011522"/>
            <a:ext cx="673668" cy="3609975"/>
          </a:xfrm>
          <a:prstGeom prst="rect">
            <a:avLst/>
          </a:prstGeom>
          <a:solidFill>
            <a:schemeClr val="accent1"/>
          </a:solidFill>
          <a:ln w="9525" cap="sq">
            <a:noFill/>
            <a:miter/>
          </a:ln>
        </p:spPr>
        <p:txBody>
          <a:bodyPr vert="horz" wrap="square" lIns="91440" tIns="45720" rIns="91440" bIns="45720" rtlCol="0" anchor="ctr"/>
          <a:lstStyle/>
          <a:p>
            <a:pPr algn="ctr">
              <a:lnSpc>
                <a:spcPct val="100000"/>
              </a:lnSpc>
            </a:pPr>
            <a:endParaRPr kumimoji="1" lang="zh-CN" altLang="en-US"/>
          </a:p>
        </p:txBody>
      </p:sp>
      <p:sp>
        <p:nvSpPr>
          <p:cNvPr id="28" name="标题 1"/>
          <p:cNvSpPr txBox="1"/>
          <p:nvPr/>
        </p:nvSpPr>
        <p:spPr>
          <a:xfrm rot="16200000" flipH="0" flipV="0">
            <a:off x="2019602" y="3708959"/>
            <a:ext cx="4680000" cy="36000"/>
          </a:xfrm>
          <a:prstGeom prst="rect">
            <a:avLst/>
          </a:prstGeom>
          <a:solidFill>
            <a:schemeClr val="bg1">
              <a:lumMod val="85000"/>
            </a:schemeClr>
          </a:solidFill>
          <a:ln w="9525" cap="sq">
            <a:noFill/>
            <a:miter/>
          </a:ln>
        </p:spPr>
        <p:txBody>
          <a:bodyPr vert="horz" wrap="square" lIns="91440" tIns="45720" rIns="91440" bIns="45720" rtlCol="0" anchor="ctr"/>
          <a:lstStyle/>
          <a:p>
            <a:pPr algn="ctr">
              <a:lnSpc>
                <a:spcPct val="100000"/>
              </a:lnSpc>
            </a:pPr>
            <a:endParaRPr kumimoji="1" lang="zh-CN" altLang="en-US"/>
          </a:p>
        </p:txBody>
      </p:sp>
      <p:sp>
        <p:nvSpPr>
          <p:cNvPr id="29" name="标题 1"/>
          <p:cNvSpPr txBox="1"/>
          <p:nvPr/>
        </p:nvSpPr>
        <p:spPr>
          <a:xfrm rot="0" flipH="0" flipV="0">
            <a:off x="5073175" y="1372559"/>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C70808">
                    <a:alpha val="100000"/>
                  </a:srgbClr>
                </a:solidFill>
                <a:latin typeface="Source Han Sans CN Normal"/>
                <a:ea typeface="Source Han Sans CN Normal"/>
                <a:cs typeface="Source Han Sans CN Normal"/>
              </a:rPr>
              <a:t>1.</a:t>
            </a:r>
            <a:endParaRPr kumimoji="1" lang="zh-CN" altLang="en-US"/>
          </a:p>
        </p:txBody>
      </p:sp>
      <p:sp>
        <p:nvSpPr>
          <p:cNvPr id="30" name="标题 1"/>
          <p:cNvSpPr txBox="1"/>
          <p:nvPr/>
        </p:nvSpPr>
        <p:spPr>
          <a:xfrm rot="0" flipH="0" flipV="0">
            <a:off x="5480747" y="1443103"/>
            <a:ext cx="5760000" cy="720000"/>
          </a:xfrm>
          <a:prstGeom prst="rect">
            <a:avLst/>
          </a:prstGeom>
          <a:noFill/>
          <a:ln>
            <a:noFill/>
          </a:ln>
        </p:spPr>
        <p:txBody>
          <a:bodyPr vert="horz" wrap="square" lIns="0" tIns="0" rIns="0" bIns="0" rtlCol="0" anchor="t"/>
          <a:lstStyle/>
          <a:p>
            <a:pPr algn="l">
              <a:lnSpc>
                <a:spcPct val="12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绪论</a:t>
            </a:r>
            <a:endParaRPr kumimoji="1" lang="zh-CN" altLang="en-US"/>
          </a:p>
        </p:txBody>
      </p:sp>
      <p:sp>
        <p:nvSpPr>
          <p:cNvPr id="31" name="标题 1"/>
          <p:cNvSpPr txBox="1"/>
          <p:nvPr/>
        </p:nvSpPr>
        <p:spPr>
          <a:xfrm rot="0" flipH="0" flipV="0">
            <a:off x="5073175" y="2168198"/>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C70808">
                    <a:alpha val="100000"/>
                  </a:srgbClr>
                </a:solidFill>
                <a:latin typeface="Source Han Sans CN Normal"/>
                <a:ea typeface="Source Han Sans CN Normal"/>
                <a:cs typeface="Source Han Sans CN Normal"/>
              </a:rPr>
              <a:t>2.</a:t>
            </a:r>
            <a:endParaRPr kumimoji="1" lang="zh-CN" altLang="en-US"/>
          </a:p>
        </p:txBody>
      </p:sp>
      <p:sp>
        <p:nvSpPr>
          <p:cNvPr id="32" name="标题 1"/>
          <p:cNvSpPr txBox="1"/>
          <p:nvPr/>
        </p:nvSpPr>
        <p:spPr>
          <a:xfrm rot="0" flipH="0" flipV="0">
            <a:off x="5480747" y="2237302"/>
            <a:ext cx="5760000" cy="720000"/>
          </a:xfrm>
          <a:prstGeom prst="rect">
            <a:avLst/>
          </a:prstGeom>
          <a:noFill/>
          <a:ln>
            <a:noFill/>
          </a:ln>
        </p:spPr>
        <p:txBody>
          <a:bodyPr vert="horz" wrap="square" lIns="0" tIns="0" rIns="0" bIns="0" rtlCol="0" anchor="t"/>
          <a:lstStyle/>
          <a:p>
            <a:pPr algn="l">
              <a:lnSpc>
                <a:spcPct val="12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理论基础与文献综述</a:t>
            </a:r>
            <a:endParaRPr kumimoji="1" lang="zh-CN" altLang="en-US"/>
          </a:p>
        </p:txBody>
      </p:sp>
      <p:sp>
        <p:nvSpPr>
          <p:cNvPr id="33" name="标题 1"/>
          <p:cNvSpPr txBox="1"/>
          <p:nvPr/>
        </p:nvSpPr>
        <p:spPr>
          <a:xfrm rot="0" flipH="0" flipV="0">
            <a:off x="5073175" y="2963837"/>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C70808">
                    <a:alpha val="100000"/>
                  </a:srgbClr>
                </a:solidFill>
                <a:latin typeface="Source Han Sans CN Normal"/>
                <a:ea typeface="Source Han Sans CN Normal"/>
                <a:cs typeface="Source Han Sans CN Normal"/>
              </a:rPr>
              <a:t>3.</a:t>
            </a:r>
            <a:endParaRPr kumimoji="1" lang="zh-CN" altLang="en-US"/>
          </a:p>
        </p:txBody>
      </p:sp>
      <p:sp>
        <p:nvSpPr>
          <p:cNvPr id="34" name="标题 1"/>
          <p:cNvSpPr txBox="1"/>
          <p:nvPr/>
        </p:nvSpPr>
        <p:spPr>
          <a:xfrm rot="0" flipH="0" flipV="0">
            <a:off x="5480747" y="3031501"/>
            <a:ext cx="5760000" cy="720000"/>
          </a:xfrm>
          <a:prstGeom prst="rect">
            <a:avLst/>
          </a:prstGeom>
          <a:noFill/>
          <a:ln>
            <a:noFill/>
          </a:ln>
        </p:spPr>
        <p:txBody>
          <a:bodyPr vert="horz" wrap="square" lIns="0" tIns="0" rIns="0" bIns="0" rtlCol="0" anchor="t"/>
          <a:lstStyle/>
          <a:p>
            <a:pPr algn="l">
              <a:lnSpc>
                <a:spcPct val="12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企业数据资产入表现状梳理及实施难点分析</a:t>
            </a:r>
            <a:endParaRPr kumimoji="1" lang="zh-CN" altLang="en-US"/>
          </a:p>
        </p:txBody>
      </p:sp>
      <p:sp>
        <p:nvSpPr>
          <p:cNvPr id="35" name="标题 1"/>
          <p:cNvSpPr txBox="1"/>
          <p:nvPr/>
        </p:nvSpPr>
        <p:spPr>
          <a:xfrm rot="0" flipH="0" flipV="0">
            <a:off x="5073175" y="3759476"/>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C70808">
                    <a:alpha val="100000"/>
                  </a:srgbClr>
                </a:solidFill>
                <a:latin typeface="Source Han Sans CN Normal"/>
                <a:ea typeface="Source Han Sans CN Normal"/>
                <a:cs typeface="Source Han Sans CN Normal"/>
              </a:rPr>
              <a:t>4.</a:t>
            </a:r>
            <a:endParaRPr kumimoji="1" lang="zh-CN" altLang="en-US"/>
          </a:p>
        </p:txBody>
      </p:sp>
      <p:sp>
        <p:nvSpPr>
          <p:cNvPr id="36" name="标题 1"/>
          <p:cNvSpPr txBox="1"/>
          <p:nvPr/>
        </p:nvSpPr>
        <p:spPr>
          <a:xfrm rot="0" flipH="0" flipV="0">
            <a:off x="5480747" y="3825700"/>
            <a:ext cx="5760000" cy="720000"/>
          </a:xfrm>
          <a:prstGeom prst="rect">
            <a:avLst/>
          </a:prstGeom>
          <a:noFill/>
          <a:ln>
            <a:noFill/>
          </a:ln>
        </p:spPr>
        <p:txBody>
          <a:bodyPr vert="horz" wrap="square" lIns="0" tIns="0" rIns="0" bIns="0" rtlCol="0" anchor="t"/>
          <a:lstStyle/>
          <a:p>
            <a:pPr algn="l">
              <a:lnSpc>
                <a:spcPct val="12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基于商业模式的数据资产入表模式构建</a:t>
            </a:r>
            <a:endParaRPr kumimoji="1" lang="zh-CN" altLang="en-US"/>
          </a:p>
        </p:txBody>
      </p:sp>
      <p:sp>
        <p:nvSpPr>
          <p:cNvPr id="37" name="标题 1"/>
          <p:cNvSpPr txBox="1"/>
          <p:nvPr/>
        </p:nvSpPr>
        <p:spPr>
          <a:xfrm rot="0" flipH="0" flipV="0">
            <a:off x="5073175" y="4555115"/>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C70808">
                    <a:alpha val="100000"/>
                  </a:srgbClr>
                </a:solidFill>
                <a:latin typeface="Source Han Sans CN Normal"/>
                <a:ea typeface="Source Han Sans CN Normal"/>
                <a:cs typeface="Source Han Sans CN Normal"/>
              </a:rPr>
              <a:t>5.</a:t>
            </a:r>
            <a:endParaRPr kumimoji="1" lang="zh-CN" altLang="en-US"/>
          </a:p>
        </p:txBody>
      </p:sp>
      <p:sp>
        <p:nvSpPr>
          <p:cNvPr id="38" name="标题 1"/>
          <p:cNvSpPr txBox="1"/>
          <p:nvPr/>
        </p:nvSpPr>
        <p:spPr>
          <a:xfrm rot="0" flipH="0" flipV="0">
            <a:off x="5480747" y="4619899"/>
            <a:ext cx="5760000" cy="720000"/>
          </a:xfrm>
          <a:prstGeom prst="rect">
            <a:avLst/>
          </a:prstGeom>
          <a:noFill/>
          <a:ln>
            <a:noFill/>
          </a:ln>
        </p:spPr>
        <p:txBody>
          <a:bodyPr vert="horz" wrap="square" lIns="0" tIns="0" rIns="0" bIns="0" rtlCol="0" anchor="t"/>
          <a:lstStyle/>
          <a:p>
            <a:pPr algn="l">
              <a:lnSpc>
                <a:spcPct val="12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企业数据资产入表的案例分析——以互联网金融信息服务业 T 公司为例</a:t>
            </a:r>
            <a:endParaRPr kumimoji="1" lang="zh-CN" altLang="en-US"/>
          </a:p>
        </p:txBody>
      </p:sp>
      <p:sp>
        <p:nvSpPr>
          <p:cNvPr id="39" name="标题 1"/>
          <p:cNvSpPr txBox="1"/>
          <p:nvPr/>
        </p:nvSpPr>
        <p:spPr>
          <a:xfrm rot="0" flipH="0" flipV="0">
            <a:off x="5073175" y="5350756"/>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C70808">
                    <a:alpha val="100000"/>
                  </a:srgbClr>
                </a:solidFill>
                <a:latin typeface="Source Han Sans CN Normal"/>
                <a:ea typeface="Source Han Sans CN Normal"/>
                <a:cs typeface="Source Han Sans CN Normal"/>
              </a:rPr>
              <a:t>6</a:t>
            </a:r>
            <a:r>
              <a:rPr kumimoji="1" lang="en-US" altLang="zh-CN" sz="2400">
                <a:ln w="12700">
                  <a:noFill/>
                </a:ln>
                <a:solidFill>
                  <a:srgbClr val="C70808">
                    <a:alpha val="100000"/>
                  </a:srgbClr>
                </a:solidFill>
                <a:latin typeface="Source Han Sans CN Normal"/>
                <a:ea typeface="Source Han Sans CN Normal"/>
                <a:cs typeface="Source Han Sans CN Normal"/>
              </a:rPr>
              <a:t>.</a:t>
            </a:r>
            <a:endParaRPr kumimoji="1" lang="zh-CN" altLang="en-US"/>
          </a:p>
        </p:txBody>
      </p:sp>
      <p:sp>
        <p:nvSpPr>
          <p:cNvPr id="40" name="标题 1"/>
          <p:cNvSpPr txBox="1"/>
          <p:nvPr/>
        </p:nvSpPr>
        <p:spPr>
          <a:xfrm rot="0" flipH="0" flipV="0">
            <a:off x="5480747" y="5414100"/>
            <a:ext cx="5760000" cy="720000"/>
          </a:xfrm>
          <a:prstGeom prst="rect">
            <a:avLst/>
          </a:prstGeom>
          <a:noFill/>
          <a:ln>
            <a:noFill/>
          </a:ln>
        </p:spPr>
        <p:txBody>
          <a:bodyPr vert="horz" wrap="square" lIns="0" tIns="0" rIns="0" bIns="0" rtlCol="0" anchor="t"/>
          <a:lstStyle/>
          <a:p>
            <a:pPr algn="l">
              <a:lnSpc>
                <a:spcPct val="12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数据资产入表预期实施效果分析与政策建议</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2"/>
          <p:cNvGrpSpPr/>
          <p:nvPr/>
        </p:nvGrpSpPr>
        <p:grpSpPr>
          <a:xfrm>
            <a:off x="2872346" y="1014170"/>
            <a:ext cx="491958" cy="4812157"/>
            <a:chOff x="2872346" y="1014170"/>
            <a:chExt cx="491958" cy="4812157"/>
          </a:xfrm>
        </p:grpSpPr>
        <p:pic>
          <p:nvPicPr>
            <p:cNvPr id="3" name="图片 3"/>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pic>
          <p:nvPicPr>
            <p:cNvPr id="4" name="图片 4"/>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grpSp>
      <p:sp>
        <p:nvSpPr>
          <p:cNvPr id="5" name="任意多边形 4"/>
          <p:cNvSpPr txBox="1"/>
          <p:nvPr/>
        </p:nvSpPr>
        <p:spPr>
          <a:xfrm rot="0" flipH="0" flipV="0">
            <a:off x="2423042" y="2319266"/>
            <a:ext cx="7643595" cy="1592519"/>
          </a:xfrm>
          <a:custGeom>
            <a:avLst/>
            <a:gdLst>
              <a:gd name="connsiteX0" fmla="*/ 0 w 5229817"/>
              <a:gd name="connsiteY0" fmla="*/ 0 h 1429030"/>
              <a:gd name="connsiteX1" fmla="*/ 4515302 w 5229817"/>
              <a:gd name="connsiteY1" fmla="*/ 0 h 1429030"/>
              <a:gd name="connsiteX2" fmla="*/ 5229817 w 5229817"/>
              <a:gd name="connsiteY2" fmla="*/ 714515 h 1429030"/>
              <a:gd name="connsiteX3" fmla="*/ 5229816 w 5229817"/>
              <a:gd name="connsiteY3" fmla="*/ 714515 h 1429030"/>
              <a:gd name="connsiteX4" fmla="*/ 4515301 w 5229817"/>
              <a:gd name="connsiteY4" fmla="*/ 1429030 h 1429030"/>
              <a:gd name="connsiteX5" fmla="*/ 0 w 5229817"/>
              <a:gd name="connsiteY5" fmla="*/ 1429029 h 1429030"/>
            </a:gdLst>
            <a:rect l="l" t="t" r="r" b="b"/>
            <a:pathLst>
              <a:path w="5229817" h="1429030">
                <a:moveTo>
                  <a:pt x="0" y="0"/>
                </a:moveTo>
                <a:lnTo>
                  <a:pt x="4515302" y="0"/>
                </a:lnTo>
                <a:cubicBezTo>
                  <a:pt x="4909918" y="0"/>
                  <a:pt x="5229817" y="319899"/>
                  <a:pt x="5229817" y="714515"/>
                </a:cubicBezTo>
                <a:lnTo>
                  <a:pt x="5229816" y="714515"/>
                </a:lnTo>
                <a:cubicBezTo>
                  <a:pt x="5229816" y="1109131"/>
                  <a:pt x="4909917" y="1429030"/>
                  <a:pt x="4515301" y="1429030"/>
                </a:cubicBezTo>
                <a:lnTo>
                  <a:pt x="0" y="1429029"/>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38100" blurRad="50800" dir="2700000" sx="100000" sy="100000" kx="0" ky="0" algn="t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sp>
        <p:nvSpPr>
          <p:cNvPr id="6" name="矩形 5"/>
          <p:cNvSpPr txBox="1"/>
          <p:nvPr/>
        </p:nvSpPr>
        <p:spPr>
          <a:xfrm rot="0" flipH="0" flipV="0">
            <a:off x="2423041" y="2773918"/>
            <a:ext cx="7645400" cy="645337"/>
          </a:xfrm>
          <a:prstGeom prst="rect">
            <a:avLst/>
          </a:prstGeom>
          <a:noFill/>
          <a:ln>
            <a:noFill/>
          </a:ln>
        </p:spPr>
        <p:txBody>
          <a:bodyPr vert="horz" wrap="square" lIns="91440" tIns="45720" rIns="91440" bIns="45720" rtlCol="0" anchor="t">
            <a:spAutoFit/>
          </a:bodyPr>
          <a:lstStyle/>
          <a:p>
            <a:pPr algn="ctr">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绪论</a:t>
            </a:r>
            <a:endParaRPr kumimoji="1" lang="zh-CN" altLang="en-US"/>
          </a:p>
        </p:txBody>
      </p:sp>
      <p:sp>
        <p:nvSpPr>
          <p:cNvPr id="7" name="直角三角形 6"/>
          <p:cNvSpPr txBox="1"/>
          <p:nvPr/>
        </p:nvSpPr>
        <p:spPr>
          <a:xfrm rot="0" flipH="1" flipV="1">
            <a:off x="2423042" y="3911782"/>
            <a:ext cx="942936" cy="432309"/>
          </a:xfrm>
          <a:prstGeom prst="rtTriangle">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8" name="矩形 7"/>
          <p:cNvSpPr txBox="1"/>
          <p:nvPr/>
        </p:nvSpPr>
        <p:spPr>
          <a:xfrm rot="0" flipH="0" flipV="0">
            <a:off x="2894510" y="2792359"/>
            <a:ext cx="690880" cy="645337"/>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01</a:t>
            </a: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研究背景</a:t>
            </a:r>
            <a:endParaRPr kumimoji="1" lang="zh-CN" altLang="en-US"/>
          </a:p>
        </p:txBody>
      </p:sp>
      <p:sp>
        <p:nvSpPr>
          <p:cNvPr id="6" name="标题 1"/>
          <p:cNvSpPr txBox="1"/>
          <p:nvPr/>
        </p:nvSpPr>
        <p:spPr>
          <a:xfrm rot="0" flipH="0" flipV="0">
            <a:off x="1489284" y="1619284"/>
            <a:ext cx="4026441" cy="4026441"/>
          </a:xfrm>
          <a:prstGeom prst="arc">
            <a:avLst>
              <a:gd name="adj1" fmla="val 3456335"/>
              <a:gd name="adj2" fmla="val 18870257"/>
            </a:avLst>
          </a:prstGeom>
          <a:noFill/>
          <a:ln w="76200" cap="rnd">
            <a:gradFill>
              <a:gsLst>
                <a:gs pos="18000">
                  <a:schemeClr val="accent1"/>
                </a:gs>
                <a:gs pos="100000">
                  <a:schemeClr val="accent1">
                    <a:lumMod val="5000"/>
                    <a:lumOff val="95000"/>
                    <a:alpha val="0"/>
                  </a:schemeClr>
                </a:gs>
              </a:gsLst>
              <a:lin ang="1200000" scaled="0"/>
            </a:gra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933077" y="3168115"/>
            <a:ext cx="3333315" cy="1679845"/>
          </a:xfrm>
          <a:prstGeom prst="rect">
            <a:avLst/>
          </a:prstGeom>
          <a:noFill/>
          <a:ln>
            <a:noFill/>
          </a:ln>
        </p:spPr>
        <p:txBody>
          <a:bodyPr vert="horz" wrap="square" lIns="91440" tIns="45720" rIns="91440" bIns="45720" rtlCol="0" anchor="t"/>
          <a:lstStyle/>
          <a:p>
            <a:pPr algn="l">
              <a:lnSpc>
                <a:spcPct val="120000"/>
              </a:lnSpc>
            </a:pPr>
            <a:r>
              <a:rPr kumimoji="1" lang="en-US" altLang="zh-CN" sz="1400">
                <a:ln w="12700">
                  <a:noFill/>
                </a:ln>
                <a:solidFill>
                  <a:srgbClr val="262626">
                    <a:alpha val="100000"/>
                  </a:srgbClr>
                </a:solidFill>
                <a:latin typeface="Source Han Sans CN Normal"/>
                <a:ea typeface="Source Han Sans CN Normal"/>
                <a:cs typeface="Source Han Sans CN Normal"/>
              </a:rPr>
              <a:t>以“大智移云物区”为代表的新型信息基础设施成为全球经济增长新动能，数据成为各国发展数字经济的重要抓手。我国大数据产业规模逐年递增，2023 年已突破 1 万亿元，预计 2026 年突破 1.5 万亿元。</a:t>
            </a:r>
            <a:endParaRPr kumimoji="1" lang="zh-CN" altLang="en-US"/>
          </a:p>
        </p:txBody>
      </p:sp>
      <p:sp>
        <p:nvSpPr>
          <p:cNvPr id="8" name="标题 1"/>
          <p:cNvSpPr txBox="1"/>
          <p:nvPr/>
        </p:nvSpPr>
        <p:spPr>
          <a:xfrm rot="0" flipH="0" flipV="0">
            <a:off x="1933077" y="2550537"/>
            <a:ext cx="3333315" cy="623148"/>
          </a:xfrm>
          <a:prstGeom prst="rect">
            <a:avLst/>
          </a:prstGeom>
          <a:noFill/>
          <a:ln>
            <a:noFill/>
          </a:ln>
        </p:spPr>
        <p:txBody>
          <a:bodyPr vert="horz" wrap="square" lIns="91440" tIns="45720" rIns="91440" bIns="45720" rtlCol="0" anchor="t"/>
          <a:lstStyle/>
          <a:p>
            <a:pPr algn="l">
              <a:lnSpc>
                <a:spcPct val="11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数字经济发展趋势</a:t>
            </a:r>
            <a:endParaRPr kumimoji="1" lang="zh-CN" altLang="en-US"/>
          </a:p>
        </p:txBody>
      </p:sp>
      <p:sp>
        <p:nvSpPr>
          <p:cNvPr id="9" name="标题 1"/>
          <p:cNvSpPr txBox="1"/>
          <p:nvPr/>
        </p:nvSpPr>
        <p:spPr>
          <a:xfrm rot="0" flipH="0" flipV="0">
            <a:off x="6663575" y="1619284"/>
            <a:ext cx="4026441" cy="4026441"/>
          </a:xfrm>
          <a:prstGeom prst="arc">
            <a:avLst>
              <a:gd name="adj1" fmla="val 3456335"/>
              <a:gd name="adj2" fmla="val 18870257"/>
            </a:avLst>
          </a:prstGeom>
          <a:noFill/>
          <a:ln w="76200" cap="rnd">
            <a:gradFill>
              <a:gsLst>
                <a:gs pos="18000">
                  <a:schemeClr val="accent2"/>
                </a:gs>
                <a:gs pos="100000">
                  <a:schemeClr val="accent1">
                    <a:lumMod val="5000"/>
                    <a:lumOff val="95000"/>
                    <a:alpha val="0"/>
                  </a:schemeClr>
                </a:gs>
              </a:gsLst>
              <a:lin ang="1200000" scaled="0"/>
            </a:grad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0095040" y="1911658"/>
            <a:ext cx="467405" cy="467405"/>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7107368" y="3168115"/>
            <a:ext cx="3333315" cy="1679845"/>
          </a:xfrm>
          <a:prstGeom prst="rect">
            <a:avLst/>
          </a:prstGeom>
          <a:noFill/>
          <a:ln>
            <a:noFill/>
          </a:ln>
        </p:spPr>
        <p:txBody>
          <a:bodyPr vert="horz" wrap="square" lIns="91440" tIns="45720" rIns="91440" bIns="45720" rtlCol="0" anchor="t"/>
          <a:lstStyle/>
          <a:p>
            <a:pPr algn="l">
              <a:lnSpc>
                <a:spcPct val="120000"/>
              </a:lnSpc>
            </a:pPr>
            <a:r>
              <a:rPr kumimoji="1" lang="en-US" altLang="zh-CN" sz="1400">
                <a:ln w="12700">
                  <a:noFill/>
                </a:ln>
                <a:solidFill>
                  <a:srgbClr val="262626">
                    <a:alpha val="100000"/>
                  </a:srgbClr>
                </a:solidFill>
                <a:latin typeface="Source Han Sans CN Normal"/>
                <a:ea typeface="Source Han Sans CN Normal"/>
                <a:cs typeface="Source Han Sans CN Normal"/>
              </a:rPr>
              <a:t>数据资产入表体系尚未完全建立，《企业数据资源相关会计处理暂行规定》仅为指引性文件，诸多细节问题亟待解决。互联网金融信息服务业数据资产入表存在研究空白。</a:t>
            </a:r>
            <a:endParaRPr kumimoji="1" lang="zh-CN" altLang="en-US"/>
          </a:p>
        </p:txBody>
      </p:sp>
      <p:sp>
        <p:nvSpPr>
          <p:cNvPr id="12" name="标题 1"/>
          <p:cNvSpPr txBox="1"/>
          <p:nvPr/>
        </p:nvSpPr>
        <p:spPr>
          <a:xfrm rot="0" flipH="0" flipV="0">
            <a:off x="7107368" y="2550537"/>
            <a:ext cx="3333315" cy="623148"/>
          </a:xfrm>
          <a:prstGeom prst="rect">
            <a:avLst/>
          </a:prstGeom>
          <a:noFill/>
          <a:ln>
            <a:noFill/>
          </a:ln>
        </p:spPr>
        <p:txBody>
          <a:bodyPr vert="horz" wrap="square" lIns="91440" tIns="45720" rIns="91440" bIns="45720" rtlCol="0" anchor="t"/>
          <a:lstStyle/>
          <a:p>
            <a:pPr algn="l">
              <a:lnSpc>
                <a:spcPct val="11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数据资产入表现状</a:t>
            </a:r>
            <a:endParaRPr kumimoji="1" lang="zh-CN" altLang="en-US"/>
          </a:p>
        </p:txBody>
      </p:sp>
      <p:grpSp>
        <p:nvGrpSpPr>
          <p:cNvPr id="13" name=""/>
          <p:cNvGrpSpPr/>
          <p:nvPr/>
        </p:nvGrpSpPr>
        <p:grpSpPr>
          <a:xfrm>
            <a:off x="4468579" y="1618674"/>
            <a:ext cx="1039821" cy="1110305"/>
            <a:chOff x="4468579" y="1618674"/>
            <a:chExt cx="1039821" cy="1110305"/>
          </a:xfrm>
        </p:grpSpPr>
        <p:sp>
          <p:nvSpPr>
            <p:cNvPr id="14" name="标题 1"/>
            <p:cNvSpPr txBox="1"/>
            <p:nvPr/>
          </p:nvSpPr>
          <p:spPr>
            <a:xfrm rot="0" flipH="0" flipV="0">
              <a:off x="4468579" y="1648659"/>
              <a:ext cx="1039821" cy="1039822"/>
            </a:xfrm>
            <a:prstGeom prst="ellipse">
              <a:avLst/>
            </a:prstGeom>
            <a:gradFill>
              <a:gsLst>
                <a:gs pos="0">
                  <a:schemeClr val="accent1"/>
                </a:gs>
                <a:gs pos="100000">
                  <a:schemeClr val="accent1">
                    <a:lumMod val="60000"/>
                    <a:lumOff val="40000"/>
                  </a:schemeClr>
                </a:gs>
              </a:gsLst>
              <a:lin ang="5400000" scaled="0"/>
            </a:gradFill>
            <a:ln w="635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0" flipH="0" flipV="0">
              <a:off x="4548440" y="1618674"/>
              <a:ext cx="900826" cy="1110305"/>
            </a:xfrm>
            <a:prstGeom prst="actionButtonBlank">
              <a:avLst/>
            </a:prstGeom>
            <a:noFill/>
            <a:ln w="38100" cap="flat">
              <a:noFill/>
              <a:miter/>
            </a:ln>
            <a:effectLst/>
          </p:spPr>
          <p:txBody>
            <a:bodyPr vert="horz" wrap="square" lIns="0" tIns="0" rIns="0" bIns="0" rtlCol="0" anchor="ctr"/>
            <a:lstStyle/>
            <a:p>
              <a:pPr algn="ctr">
                <a:lnSpc>
                  <a:spcPct val="110000"/>
                </a:lnSpc>
              </a:pPr>
              <a:r>
                <a:rPr kumimoji="1" lang="en-US" altLang="zh-CN" sz="3200">
                  <a:ln w="12700">
                    <a:noFill/>
                  </a:ln>
                  <a:solidFill>
                    <a:srgbClr val="FFFFFF">
                      <a:alpha val="100000"/>
                    </a:srgbClr>
                  </a:solidFill>
                  <a:latin typeface="OPPOSans H"/>
                  <a:ea typeface="OPPOSans H"/>
                  <a:cs typeface="OPPOSans H"/>
                </a:rPr>
                <a:t>01</a:t>
              </a:r>
              <a:endParaRPr kumimoji="1" lang="zh-CN" altLang="en-US"/>
            </a:p>
          </p:txBody>
        </p:sp>
      </p:grpSp>
      <p:grpSp>
        <p:nvGrpSpPr>
          <p:cNvPr id="16" name=""/>
          <p:cNvGrpSpPr/>
          <p:nvPr/>
        </p:nvGrpSpPr>
        <p:grpSpPr>
          <a:xfrm>
            <a:off x="9634826" y="1618674"/>
            <a:ext cx="1039821" cy="1110305"/>
            <a:chOff x="9634826" y="1618674"/>
            <a:chExt cx="1039821" cy="1110305"/>
          </a:xfrm>
        </p:grpSpPr>
        <p:sp>
          <p:nvSpPr>
            <p:cNvPr id="17" name="标题 1"/>
            <p:cNvSpPr txBox="1"/>
            <p:nvPr/>
          </p:nvSpPr>
          <p:spPr>
            <a:xfrm rot="0" flipH="0" flipV="0">
              <a:off x="9634826" y="1648659"/>
              <a:ext cx="1039821" cy="1039822"/>
            </a:xfrm>
            <a:prstGeom prst="ellipse">
              <a:avLst/>
            </a:prstGeom>
            <a:gradFill>
              <a:gsLst>
                <a:gs pos="0">
                  <a:schemeClr val="accent2"/>
                </a:gs>
                <a:gs pos="100000">
                  <a:schemeClr val="accent2">
                    <a:lumMod val="60000"/>
                    <a:lumOff val="40000"/>
                  </a:schemeClr>
                </a:gs>
              </a:gsLst>
              <a:lin ang="5400000" scaled="0"/>
            </a:gradFill>
            <a:ln w="635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18" name="标题 1"/>
            <p:cNvSpPr txBox="1"/>
            <p:nvPr/>
          </p:nvSpPr>
          <p:spPr>
            <a:xfrm rot="0" flipH="0" flipV="0">
              <a:off x="9714687" y="1618674"/>
              <a:ext cx="900826" cy="1110305"/>
            </a:xfrm>
            <a:prstGeom prst="actionButtonBlank">
              <a:avLst/>
            </a:prstGeom>
            <a:noFill/>
            <a:ln w="38100" cap="flat">
              <a:noFill/>
              <a:miter/>
            </a:ln>
            <a:effectLst/>
          </p:spPr>
          <p:txBody>
            <a:bodyPr vert="horz" wrap="square" lIns="0" tIns="0" rIns="0" bIns="0" rtlCol="0" anchor="ctr"/>
            <a:lstStyle/>
            <a:p>
              <a:pPr algn="ctr">
                <a:lnSpc>
                  <a:spcPct val="110000"/>
                </a:lnSpc>
              </a:pPr>
              <a:r>
                <a:rPr kumimoji="1" lang="en-US" altLang="zh-CN" sz="3200">
                  <a:ln w="12700">
                    <a:noFill/>
                  </a:ln>
                  <a:solidFill>
                    <a:srgbClr val="FFFFFF">
                      <a:alpha val="100000"/>
                    </a:srgbClr>
                  </a:solidFill>
                  <a:latin typeface="OPPOSans H"/>
                  <a:ea typeface="OPPOSans H"/>
                  <a:cs typeface="OPPOSans H"/>
                </a:rPr>
                <a:t>02</a:t>
              </a:r>
              <a:endParaRPr kumimoji="1" lang="zh-CN" altLang="en-US"/>
            </a:p>
          </p:txBody>
        </p:sp>
      </p:grp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研究意义</a:t>
            </a:r>
            <a:endParaRPr kumimoji="1" lang="zh-CN" altLang="en-US"/>
          </a:p>
        </p:txBody>
      </p:sp>
      <p:grpSp>
        <p:nvGrpSpPr>
          <p:cNvPr id="6" name=""/>
          <p:cNvGrpSpPr/>
          <p:nvPr/>
        </p:nvGrpSpPr>
        <p:grpSpPr>
          <a:xfrm>
            <a:off x="0" y="5899346"/>
            <a:ext cx="12192000" cy="958654"/>
            <a:chOff x="0" y="5899346"/>
            <a:chExt cx="12192000" cy="958654"/>
          </a:xfrm>
        </p:grpSpPr>
        <p:sp>
          <p:nvSpPr>
            <p:cNvPr id="7" name="标题 1"/>
            <p:cNvSpPr txBox="1"/>
            <p:nvPr/>
          </p:nvSpPr>
          <p:spPr>
            <a:xfrm rot="0" flipH="0" flipV="0">
              <a:off x="0" y="5899346"/>
              <a:ext cx="12192000" cy="958654"/>
            </a:xfrm>
            <a:custGeom>
              <a:avLst/>
              <a:gdLst>
                <a:gd name="connsiteX0" fmla="*/ 0 w 12192000"/>
                <a:gd name="connsiteY0" fmla="*/ 0 h 3563982"/>
                <a:gd name="connsiteX1" fmla="*/ 21223 w 12192000"/>
                <a:gd name="connsiteY1" fmla="*/ 27596 h 3563982"/>
                <a:gd name="connsiteX2" fmla="*/ 6096000 w 12192000"/>
                <a:gd name="connsiteY2" fmla="*/ 3055905 h 3563982"/>
                <a:gd name="connsiteX3" fmla="*/ 12170777 w 12192000"/>
                <a:gd name="connsiteY3" fmla="*/ 27596 h 3563982"/>
                <a:gd name="connsiteX4" fmla="*/ 12192000 w 12192000"/>
                <a:gd name="connsiteY4" fmla="*/ 0 h 3563982"/>
                <a:gd name="connsiteX5" fmla="*/ 12192000 w 12192000"/>
                <a:gd name="connsiteY5" fmla="*/ 3563982 h 3563982"/>
                <a:gd name="connsiteX6" fmla="*/ 0 w 12192000"/>
                <a:gd name="connsiteY6" fmla="*/ 3563982 h 3563982"/>
              </a:gdLst>
              <a:rect l="l" t="t" r="r" b="b"/>
              <a:pathLst>
                <a:path w="12192000" h="3563982">
                  <a:moveTo>
                    <a:pt x="0" y="0"/>
                  </a:moveTo>
                  <a:lnTo>
                    <a:pt x="21223" y="27596"/>
                  </a:lnTo>
                  <a:cubicBezTo>
                    <a:pt x="1522464" y="1887950"/>
                    <a:pt x="3688133" y="3055905"/>
                    <a:pt x="6096000" y="3055905"/>
                  </a:cubicBezTo>
                  <a:cubicBezTo>
                    <a:pt x="8503868" y="3055905"/>
                    <a:pt x="10669536" y="1887950"/>
                    <a:pt x="12170777" y="27596"/>
                  </a:cubicBezTo>
                  <a:lnTo>
                    <a:pt x="12192000" y="0"/>
                  </a:lnTo>
                  <a:lnTo>
                    <a:pt x="12192000" y="3563982"/>
                  </a:lnTo>
                  <a:lnTo>
                    <a:pt x="0" y="3563982"/>
                  </a:lnTo>
                  <a:close/>
                </a:path>
              </a:pathLst>
            </a:custGeom>
            <a:solidFill>
              <a:schemeClr val="accent1">
                <a:lumMod val="20000"/>
                <a:lumOff val="80000"/>
                <a:alpha val="18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0" y="6188758"/>
              <a:ext cx="12192000" cy="669242"/>
            </a:xfrm>
            <a:custGeom>
              <a:avLst/>
              <a:gdLst>
                <a:gd name="connsiteX0" fmla="*/ 0 w 12192000"/>
                <a:gd name="connsiteY0" fmla="*/ 0 h 2488036"/>
                <a:gd name="connsiteX1" fmla="*/ 21223 w 12192000"/>
                <a:gd name="connsiteY1" fmla="*/ 18287 h 2488036"/>
                <a:gd name="connsiteX2" fmla="*/ 6096000 w 12192000"/>
                <a:gd name="connsiteY2" fmla="*/ 2025118 h 2488036"/>
                <a:gd name="connsiteX3" fmla="*/ 12170777 w 12192000"/>
                <a:gd name="connsiteY3" fmla="*/ 18287 h 2488036"/>
                <a:gd name="connsiteX4" fmla="*/ 12192000 w 12192000"/>
                <a:gd name="connsiteY4" fmla="*/ 0 h 2488036"/>
                <a:gd name="connsiteX5" fmla="*/ 12192000 w 12192000"/>
                <a:gd name="connsiteY5" fmla="*/ 2488036 h 2488036"/>
                <a:gd name="connsiteX6" fmla="*/ 0 w 12192000"/>
                <a:gd name="connsiteY6" fmla="*/ 2488036 h 2488036"/>
              </a:gdLst>
              <a:rect l="l" t="t" r="r" b="b"/>
              <a:pathLst>
                <a:path w="12192000" h="2488036">
                  <a:moveTo>
                    <a:pt x="0" y="0"/>
                  </a:moveTo>
                  <a:lnTo>
                    <a:pt x="21223" y="18287"/>
                  </a:lnTo>
                  <a:cubicBezTo>
                    <a:pt x="1522464" y="1251126"/>
                    <a:pt x="3688133" y="2025118"/>
                    <a:pt x="6096000" y="2025118"/>
                  </a:cubicBezTo>
                  <a:cubicBezTo>
                    <a:pt x="8503868" y="2025118"/>
                    <a:pt x="10669536" y="1251126"/>
                    <a:pt x="12170777" y="18287"/>
                  </a:cubicBezTo>
                  <a:lnTo>
                    <a:pt x="12192000" y="0"/>
                  </a:lnTo>
                  <a:lnTo>
                    <a:pt x="12192000" y="2488036"/>
                  </a:lnTo>
                  <a:lnTo>
                    <a:pt x="0" y="2488036"/>
                  </a:lnTo>
                  <a:close/>
                </a:path>
              </a:pathLst>
            </a:custGeom>
            <a:gradFill>
              <a:gsLst>
                <a:gs pos="0">
                  <a:schemeClr val="accent2"/>
                </a:gs>
                <a:gs pos="100000">
                  <a:schemeClr val="accent2">
                    <a:lumMod val="75000"/>
                  </a:schemeClr>
                </a:gs>
              </a:gsLst>
              <a:lin ang="5400000" scaled="0"/>
            </a:gradFill>
            <a:ln w="3175" cap="sq">
              <a:solidFill>
                <a:schemeClr val="accent1">
                  <a:lumMod val="20000"/>
                  <a:lumOff val="80000"/>
                </a:schemeClr>
              </a:solidFill>
              <a:miter/>
            </a:ln>
            <a:effectLst>
              <a:outerShdw dist="38100" blurRad="368300" dir="16200000" sx="100000" sy="100000" kx="0" ky="0" algn="b" rotWithShape="0">
                <a:schemeClr val="accent1">
                  <a:alpha val="26000"/>
                </a:schemeClr>
              </a:outerShdw>
            </a:effectLst>
          </p:spPr>
          <p:txBody>
            <a:bodyPr vert="horz" wrap="square" lIns="91440" tIns="45720" rIns="91440" bIns="45720" rtlCol="0" anchor="ctr"/>
            <a:lstStyle/>
            <a:p>
              <a:pPr algn="ctr">
                <a:lnSpc>
                  <a:spcPct val="110000"/>
                </a:lnSpc>
              </a:pPr>
              <a:endParaRPr kumimoji="1" lang="zh-CN" altLang="en-US"/>
            </a:p>
          </p:txBody>
        </p:sp>
      </p:grpSp>
      <p:sp>
        <p:nvSpPr>
          <p:cNvPr id="9" name="标题 1"/>
          <p:cNvSpPr txBox="1"/>
          <p:nvPr/>
        </p:nvSpPr>
        <p:spPr>
          <a:xfrm rot="0" flipH="0" flipV="0">
            <a:off x="852839" y="1598878"/>
            <a:ext cx="5169897" cy="4385997"/>
          </a:xfrm>
          <a:prstGeom prst="rect">
            <a:avLst/>
          </a:prstGeom>
          <a:solidFill>
            <a:schemeClr val="bg1"/>
          </a:solidFill>
          <a:ln w="15875" cap="flat">
            <a:noFill/>
            <a:miter/>
          </a:ln>
          <a:effectLst>
            <a:outerShdw dist="38100" blurRad="1524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861994" y="1598878"/>
            <a:ext cx="2190845" cy="527787"/>
          </a:xfrm>
          <a:prstGeom prst="rect">
            <a:avLst/>
          </a:prstGeom>
          <a:gradFill>
            <a:gsLst>
              <a:gs pos="0">
                <a:schemeClr val="bg1">
                  <a:alpha val="0"/>
                </a:schemeClr>
              </a:gs>
              <a:gs pos="100000">
                <a:schemeClr val="accent1">
                  <a:alpha val="11000"/>
                </a:schemeClr>
              </a:gs>
            </a:gsLst>
            <a:lin ang="108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52839" y="1598878"/>
            <a:ext cx="76340" cy="527788"/>
          </a:xfrm>
          <a:prstGeom prst="rect">
            <a:avLst/>
          </a:prstGeom>
          <a:gradFill>
            <a:gsLst>
              <a:gs pos="0">
                <a:schemeClr val="accent2"/>
              </a:gs>
              <a:gs pos="100000">
                <a:schemeClr val="accent1"/>
              </a:gs>
            </a:gsLst>
            <a:lin ang="5400000" scaled="0"/>
          </a:gradFill>
          <a:ln w="11811" cap="flat">
            <a:noFill/>
            <a:miter/>
          </a:ln>
        </p:spPr>
        <p:txBody>
          <a:bodyPr vert="horz" wrap="square" lIns="91440" tIns="45720" rIns="91440" bIns="45720" rtlCol="0" anchor="ctr"/>
          <a:lstStyle/>
          <a:p>
            <a:pPr algn="l">
              <a:lnSpc>
                <a:spcPct val="110000"/>
              </a:lnSpc>
            </a:pPr>
            <a:endParaRPr kumimoji="1" lang="zh-CN" altLang="en-US"/>
          </a:p>
        </p:txBody>
      </p:sp>
      <p:sp>
        <p:nvSpPr>
          <p:cNvPr id="12" name="标题 1"/>
          <p:cNvSpPr txBox="1"/>
          <p:nvPr/>
        </p:nvSpPr>
        <p:spPr>
          <a:xfrm rot="0" flipH="0" flipV="0">
            <a:off x="1010740" y="1598876"/>
            <a:ext cx="4865801" cy="527789"/>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gradFill>
                  <a:gsLst>
                    <a:gs pos="0">
                      <a:srgbClr val="0E4687">
                        <a:alpha val="100000"/>
                      </a:srgbClr>
                    </a:gs>
                    <a:gs pos="93000">
                      <a:srgbClr val="C70808">
                        <a:alpha val="100000"/>
                      </a:srgbClr>
                    </a:gs>
                  </a:gsLst>
                  <a:lin ang="5400000" scaled="0"/>
                </a:gradFill>
                <a:latin typeface="Source Han Sans CN Bold Bold"/>
                <a:ea typeface="Source Han Sans CN Bold Bold"/>
                <a:cs typeface="Source Han Sans CN Bold Bold"/>
              </a:rPr>
              <a:t>理论意义</a:t>
            </a:r>
            <a:endParaRPr kumimoji="1" lang="zh-CN" altLang="en-US"/>
          </a:p>
        </p:txBody>
      </p:sp>
      <p:sp>
        <p:nvSpPr>
          <p:cNvPr id="13" name="标题 1"/>
          <p:cNvSpPr txBox="1"/>
          <p:nvPr/>
        </p:nvSpPr>
        <p:spPr>
          <a:xfrm rot="0" flipH="0" flipV="0">
            <a:off x="1010740" y="2205645"/>
            <a:ext cx="4865803" cy="3614717"/>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1A3B5B">
                    <a:alpha val="100000"/>
                  </a:srgbClr>
                </a:solidFill>
                <a:latin typeface="Source Han Sans CN Normal"/>
                <a:ea typeface="Source Han Sans CN Normal"/>
                <a:cs typeface="Source Han Sans CN Normal"/>
              </a:rPr>
              <a:t>对拓宽基于商业模式的数据资产相关理论研究有促进作用，明确了数据资产定义及入表确认条件。
对数据资产入表相关会计准则的推进有参考意义，为后续会计准则出台奠定基础。</a:t>
            </a:r>
            <a:endParaRPr kumimoji="1" lang="zh-CN" altLang="en-US"/>
          </a:p>
        </p:txBody>
      </p:sp>
      <p:sp>
        <p:nvSpPr>
          <p:cNvPr id="14" name="标题 1"/>
          <p:cNvSpPr txBox="1"/>
          <p:nvPr/>
        </p:nvSpPr>
        <p:spPr>
          <a:xfrm rot="0" flipH="0" flipV="0">
            <a:off x="6156565" y="1598879"/>
            <a:ext cx="5169897" cy="4385997"/>
          </a:xfrm>
          <a:prstGeom prst="rect">
            <a:avLst/>
          </a:prstGeom>
          <a:solidFill>
            <a:schemeClr val="bg1"/>
          </a:solidFill>
          <a:ln w="15875" cap="flat">
            <a:noFill/>
            <a:miter/>
          </a:ln>
          <a:effectLst>
            <a:outerShdw dist="38100" blurRad="1524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6165720" y="1598879"/>
            <a:ext cx="2190845" cy="527787"/>
          </a:xfrm>
          <a:prstGeom prst="rect">
            <a:avLst/>
          </a:prstGeom>
          <a:gradFill>
            <a:gsLst>
              <a:gs pos="0">
                <a:schemeClr val="bg1">
                  <a:alpha val="0"/>
                </a:schemeClr>
              </a:gs>
              <a:gs pos="100000">
                <a:schemeClr val="accent1">
                  <a:alpha val="11000"/>
                </a:schemeClr>
              </a:gs>
            </a:gsLst>
            <a:lin ang="108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6156564" y="1598879"/>
            <a:ext cx="76340" cy="527788"/>
          </a:xfrm>
          <a:prstGeom prst="rect">
            <a:avLst/>
          </a:prstGeom>
          <a:gradFill>
            <a:gsLst>
              <a:gs pos="0">
                <a:schemeClr val="accent2"/>
              </a:gs>
              <a:gs pos="100000">
                <a:schemeClr val="accent1"/>
              </a:gs>
            </a:gsLst>
            <a:lin ang="5400000" scaled="0"/>
          </a:gradFill>
          <a:ln w="11811" cap="flat">
            <a:noFill/>
            <a:miter/>
          </a:ln>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0" flipH="0" flipV="0">
            <a:off x="6314465" y="1598877"/>
            <a:ext cx="4865801" cy="527789"/>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gradFill>
                  <a:gsLst>
                    <a:gs pos="0">
                      <a:srgbClr val="0E4687">
                        <a:alpha val="100000"/>
                      </a:srgbClr>
                    </a:gs>
                    <a:gs pos="93000">
                      <a:srgbClr val="C70808">
                        <a:alpha val="100000"/>
                      </a:srgbClr>
                    </a:gs>
                  </a:gsLst>
                  <a:lin ang="5400000" scaled="0"/>
                </a:gradFill>
                <a:latin typeface="Source Han Sans CN Bold Bold"/>
                <a:ea typeface="Source Han Sans CN Bold Bold"/>
                <a:cs typeface="Source Han Sans CN Bold Bold"/>
              </a:rPr>
              <a:t>实践意义</a:t>
            </a:r>
            <a:endParaRPr kumimoji="1" lang="zh-CN" altLang="en-US"/>
          </a:p>
        </p:txBody>
      </p:sp>
      <p:sp>
        <p:nvSpPr>
          <p:cNvPr id="18" name="标题 1"/>
          <p:cNvSpPr txBox="1"/>
          <p:nvPr/>
        </p:nvSpPr>
        <p:spPr>
          <a:xfrm rot="0" flipH="0" flipV="0">
            <a:off x="6314466" y="2205646"/>
            <a:ext cx="4865803" cy="3614717"/>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1A3B5B">
                    <a:alpha val="100000"/>
                  </a:srgbClr>
                </a:solidFill>
                <a:latin typeface="Source Han Sans CN Normal"/>
                <a:ea typeface="Source Han Sans CN Normal"/>
                <a:cs typeface="Source Han Sans CN Normal"/>
              </a:rPr>
              <a:t>有助于全面反映互联网金融信息服务行业企业数据资产真实价值，为投资者提供更客观财务信息。
加强企业对数据资产的管理能力，提升企业决策科学性，促进业财融合。
完善数据要素市场交易制度，赋能数字经济高质量发展。</a:t>
            </a:r>
            <a:endParaRPr kumimoji="1" lang="zh-CN" altLang="en-US"/>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研究内容</a:t>
            </a:r>
            <a:endParaRPr kumimoji="1" lang="zh-CN" altLang="en-US"/>
          </a:p>
        </p:txBody>
      </p:sp>
      <p:sp>
        <p:nvSpPr>
          <p:cNvPr id="6" name="标题 1"/>
          <p:cNvSpPr txBox="1"/>
          <p:nvPr/>
        </p:nvSpPr>
        <p:spPr>
          <a:xfrm rot="16200000" flipH="0" flipV="0">
            <a:off x="2623552" y="1420624"/>
            <a:ext cx="1417374" cy="1417374"/>
          </a:xfrm>
          <a:prstGeom prst="blockArc">
            <a:avLst>
              <a:gd name="adj1" fmla="val 10800000"/>
              <a:gd name="adj2" fmla="val 21227996"/>
              <a:gd name="adj3" fmla="val 14139"/>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4129393" y="1202236"/>
            <a:ext cx="5426355" cy="752262"/>
          </a:xfrm>
          <a:prstGeom prst="rect">
            <a:avLst/>
          </a:prstGeom>
          <a:noFill/>
          <a:ln>
            <a:noFill/>
          </a:ln>
        </p:spPr>
        <p:txBody>
          <a:bodyPr vert="horz" wrap="square" lIns="91440" tIns="45720" rIns="91440" bIns="45720" rtlCol="0" anchor="b"/>
          <a:lstStyle/>
          <a:p>
            <a:pPr algn="l">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整体架构</a:t>
            </a:r>
            <a:endParaRPr kumimoji="1" lang="zh-CN" altLang="en-US"/>
          </a:p>
        </p:txBody>
      </p:sp>
      <p:sp>
        <p:nvSpPr>
          <p:cNvPr id="8" name="标题 1"/>
          <p:cNvSpPr txBox="1"/>
          <p:nvPr/>
        </p:nvSpPr>
        <p:spPr>
          <a:xfrm rot="0" flipH="0" flipV="0">
            <a:off x="4129393" y="1940773"/>
            <a:ext cx="5426355" cy="1417374"/>
          </a:xfrm>
          <a:prstGeom prst="rect">
            <a:avLst/>
          </a:prstGeom>
          <a:noFill/>
          <a:ln>
            <a:noFill/>
          </a:ln>
        </p:spPr>
        <p:txBody>
          <a:bodyPr vert="horz" wrap="square" lIns="91440" tIns="45720" rIns="91440" bIns="45720" rtlCol="0" anchor="t"/>
          <a:lstStyle/>
          <a:p>
            <a:pPr algn="l">
              <a:lnSpc>
                <a:spcPct val="150000"/>
              </a:lnSpc>
            </a:pPr>
            <a:r>
              <a:rPr kumimoji="1" lang="en-US" altLang="zh-CN" sz="965">
                <a:ln w="12700">
                  <a:noFill/>
                </a:ln>
                <a:solidFill>
                  <a:srgbClr val="262626">
                    <a:alpha val="73000"/>
                  </a:srgbClr>
                </a:solidFill>
                <a:latin typeface="Source Han Sans CN Normal"/>
                <a:ea typeface="Source Han Sans CN Normal"/>
                <a:cs typeface="Source Han Sans CN Normal"/>
              </a:rPr>
              <a:t>文章共分为七个章节，前文以理论回顾与入表模式构建为主，后文结合案例应用。</a:t>
            </a:r>
            <a:endParaRPr kumimoji="1" lang="zh-CN" altLang="en-US"/>
          </a:p>
        </p:txBody>
      </p:sp>
      <p:sp>
        <p:nvSpPr>
          <p:cNvPr id="9" name="标题 1"/>
          <p:cNvSpPr txBox="1"/>
          <p:nvPr/>
        </p:nvSpPr>
        <p:spPr>
          <a:xfrm rot="16200000" flipH="0" flipV="0">
            <a:off x="2623552" y="3779989"/>
            <a:ext cx="1417374" cy="1417374"/>
          </a:xfrm>
          <a:prstGeom prst="blockArc">
            <a:avLst>
              <a:gd name="adj1" fmla="val 10800000"/>
              <a:gd name="adj2" fmla="val 21227996"/>
              <a:gd name="adj3" fmla="val 14139"/>
            </a:avLst>
          </a:prstGeom>
          <a:solidFill>
            <a:schemeClr val="accent2">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4129393" y="3561601"/>
            <a:ext cx="5426355" cy="752262"/>
          </a:xfrm>
          <a:prstGeom prst="rect">
            <a:avLst/>
          </a:prstGeom>
          <a:noFill/>
          <a:ln>
            <a:noFill/>
          </a:ln>
        </p:spPr>
        <p:txBody>
          <a:bodyPr vert="horz" wrap="square" lIns="91440" tIns="45720" rIns="91440" bIns="45720" rtlCol="0" anchor="b"/>
          <a:lstStyle/>
          <a:p>
            <a:pPr algn="l">
              <a:lnSpc>
                <a:spcPct val="13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各章内容</a:t>
            </a:r>
            <a:endParaRPr kumimoji="1" lang="zh-CN" altLang="en-US"/>
          </a:p>
        </p:txBody>
      </p:sp>
      <p:sp>
        <p:nvSpPr>
          <p:cNvPr id="11" name="标题 1"/>
          <p:cNvSpPr txBox="1"/>
          <p:nvPr/>
        </p:nvSpPr>
        <p:spPr>
          <a:xfrm rot="0" flipH="0" flipV="0">
            <a:off x="4129393" y="4300138"/>
            <a:ext cx="5426355" cy="1417374"/>
          </a:xfrm>
          <a:prstGeom prst="rect">
            <a:avLst/>
          </a:prstGeom>
          <a:noFill/>
          <a:ln>
            <a:noFill/>
          </a:ln>
        </p:spPr>
        <p:txBody>
          <a:bodyPr vert="horz" wrap="square" lIns="91440" tIns="45720" rIns="91440" bIns="45720" rtlCol="0" anchor="t"/>
          <a:lstStyle/>
          <a:p>
            <a:pPr algn="l">
              <a:lnSpc>
                <a:spcPct val="150000"/>
              </a:lnSpc>
            </a:pPr>
            <a:r>
              <a:rPr kumimoji="1" lang="en-US" altLang="zh-CN" sz="965">
                <a:ln w="12700">
                  <a:noFill/>
                </a:ln>
                <a:solidFill>
                  <a:srgbClr val="262626">
                    <a:alpha val="73000"/>
                  </a:srgbClr>
                </a:solidFill>
                <a:latin typeface="Source Han Sans CN Normal"/>
                <a:ea typeface="Source Han Sans CN Normal"/>
                <a:cs typeface="Source Han Sans CN Normal"/>
              </a:rPr>
              <a:t>第一章绪论，介绍研究背景、意义、内容、框架与方法及创新点。
第二章理论基础与文献综述，界定相关概念，回顾国内外文献。
第三章企业数据资产入表现状梳理及实施难点分析，分析《暂行规定》及现有模式。
第四章基于商业模式的数据资产入表模式构建，提出入表模式。
第五章企业数据资产入表的案例分析，以 T 公司为例应用入表模式。
第六章数据资产入表预期实施效果分析与政策建议，分析效果并提出建议。
第七章研究结论与展望，总结研究成果并指出不足与展望。</a:t>
            </a:r>
            <a:endParaRPr kumimoji="1" lang="zh-CN" altLang="en-US"/>
          </a:p>
        </p:txBody>
      </p:sp>
      <p:sp>
        <p:nvSpPr>
          <p:cNvPr id="12" name="标题 1"/>
          <p:cNvSpPr txBox="1"/>
          <p:nvPr/>
        </p:nvSpPr>
        <p:spPr>
          <a:xfrm rot="0" flipH="0" flipV="0">
            <a:off x="9678098" y="4440764"/>
            <a:ext cx="3898232" cy="3898232"/>
          </a:xfrm>
          <a:prstGeom prst="donut">
            <a:avLst>
              <a:gd name="adj" fmla="val 1828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9678098" y="3344661"/>
            <a:ext cx="622743" cy="622743"/>
          </a:xfrm>
          <a:prstGeom prst="donut">
            <a:avLst>
              <a:gd name="adj" fmla="val 24136"/>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1128426" y="3185234"/>
            <a:ext cx="2262097" cy="2262097"/>
          </a:xfrm>
          <a:prstGeom prst="donut">
            <a:avLst>
              <a:gd name="adj" fmla="val 18280"/>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2886562" y="1683633"/>
            <a:ext cx="891354" cy="891354"/>
          </a:xfrm>
          <a:prstGeom prst="ellipse">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2886562" y="4042999"/>
            <a:ext cx="891354" cy="891354"/>
          </a:xfrm>
          <a:prstGeom prst="ellipse">
            <a:avLst/>
          </a:prstGeom>
          <a:solidFill>
            <a:schemeClr val="accent2">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3171090" y="1954747"/>
            <a:ext cx="322298" cy="349126"/>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8" name="标题 1"/>
          <p:cNvSpPr txBox="1"/>
          <p:nvPr/>
        </p:nvSpPr>
        <p:spPr>
          <a:xfrm rot="0" flipH="0" flipV="0">
            <a:off x="3125886" y="4282325"/>
            <a:ext cx="412706" cy="412702"/>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研究方法</a:t>
            </a:r>
            <a:endParaRPr kumimoji="1" lang="zh-CN" altLang="en-US"/>
          </a:p>
        </p:txBody>
      </p:sp>
      <p:pic>
        <p:nvPicPr>
          <p:cNvPr id="6" name="图片"/>
          <p:cNvPicPr>
            <a:picLocks noChangeAspect="1"/>
          </p:cNvPicPr>
          <p:nvPr/>
        </p:nvPicPr>
        <p:blipFill>
          <a:blip r:embed="rId3">
            <a:alphaModFix amt="100000"/>
          </a:blip>
          <a:srcRect l="4223" t="1678" r="40636" b="51439"/>
          <a:stretch>
            <a:fillRect/>
          </a:stretch>
        </p:blipFill>
        <p:spPr>
          <a:xfrm rot="0" flipH="0" flipV="0">
            <a:off x="6546600" y="1589587"/>
            <a:ext cx="4140000" cy="1980000"/>
          </a:xfrm>
          <a:custGeom>
            <a:avLst/>
            <a:gdLst/>
            <a:rect l="l" t="t" r="r" b="b"/>
            <a:pathLst>
              <a:path w="4140000" h="1980000">
                <a:moveTo>
                  <a:pt x="0" y="0"/>
                </a:moveTo>
                <a:lnTo>
                  <a:pt x="4140000" y="0"/>
                </a:lnTo>
                <a:lnTo>
                  <a:pt x="4140000" y="1980000"/>
                </a:lnTo>
                <a:lnTo>
                  <a:pt x="0" y="1980000"/>
                </a:lnTo>
                <a:lnTo>
                  <a:pt x="0" y="0"/>
                </a:lnTo>
                <a:close/>
              </a:path>
            </a:pathLst>
          </a:custGeom>
          <a:noFill/>
          <a:ln>
            <a:noFill/>
          </a:ln>
        </p:spPr>
      </p:pic>
      <p:pic>
        <p:nvPicPr>
          <p:cNvPr id="7" name="图片"/>
          <p:cNvPicPr>
            <a:picLocks noChangeAspect="1"/>
          </p:cNvPicPr>
          <p:nvPr/>
        </p:nvPicPr>
        <p:blipFill>
          <a:blip r:embed="rId3">
            <a:alphaModFix amt="100000"/>
          </a:blip>
          <a:srcRect l="4223" t="1678" r="40636" b="51439"/>
          <a:stretch>
            <a:fillRect/>
          </a:stretch>
        </p:blipFill>
        <p:spPr>
          <a:xfrm rot="0" flipH="0" flipV="0">
            <a:off x="7378900" y="3694812"/>
            <a:ext cx="4140000" cy="1980000"/>
          </a:xfrm>
          <a:custGeom>
            <a:avLst/>
            <a:gdLst/>
            <a:rect l="l" t="t" r="r" b="b"/>
            <a:pathLst>
              <a:path w="4140000" h="1980000">
                <a:moveTo>
                  <a:pt x="0" y="0"/>
                </a:moveTo>
                <a:lnTo>
                  <a:pt x="4140000" y="0"/>
                </a:lnTo>
                <a:lnTo>
                  <a:pt x="4140000" y="1980000"/>
                </a:lnTo>
                <a:lnTo>
                  <a:pt x="0" y="1980000"/>
                </a:lnTo>
                <a:lnTo>
                  <a:pt x="0" y="0"/>
                </a:lnTo>
                <a:close/>
              </a:path>
            </a:pathLst>
          </a:custGeom>
          <a:noFill/>
          <a:ln>
            <a:noFill/>
          </a:ln>
        </p:spPr>
      </p:pic>
      <p:sp>
        <p:nvSpPr>
          <p:cNvPr id="8" name="标题 1"/>
          <p:cNvSpPr txBox="1"/>
          <p:nvPr/>
        </p:nvSpPr>
        <p:spPr>
          <a:xfrm rot="0" flipH="0" flipV="0">
            <a:off x="804401" y="1319051"/>
            <a:ext cx="5058000" cy="432000"/>
          </a:xfrm>
          <a:prstGeom prst="rect">
            <a:avLst/>
          </a:prstGeom>
          <a:solidFill>
            <a:schemeClr val="bg1">
              <a:lumMod val="95000"/>
            </a:schemeClr>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9" name="标题 1"/>
          <p:cNvSpPr txBox="1"/>
          <p:nvPr/>
        </p:nvSpPr>
        <p:spPr>
          <a:xfrm rot="0" flipH="0" flipV="0">
            <a:off x="660401" y="1319051"/>
            <a:ext cx="144000" cy="432000"/>
          </a:xfrm>
          <a:prstGeom prst="rect">
            <a:avLst/>
          </a:prstGeom>
          <a:solidFill>
            <a:schemeClr val="accent1"/>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10" name="标题 1"/>
          <p:cNvSpPr txBox="1"/>
          <p:nvPr/>
        </p:nvSpPr>
        <p:spPr>
          <a:xfrm rot="0" flipH="0" flipV="0">
            <a:off x="948400" y="1373051"/>
            <a:ext cx="4768587" cy="324000"/>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文献研究法</a:t>
            </a:r>
            <a:endParaRPr kumimoji="1" lang="zh-CN" altLang="en-US"/>
          </a:p>
        </p:txBody>
      </p:sp>
      <p:sp>
        <p:nvSpPr>
          <p:cNvPr id="11" name="标题 1"/>
          <p:cNvSpPr txBox="1"/>
          <p:nvPr/>
        </p:nvSpPr>
        <p:spPr>
          <a:xfrm rot="0" flipH="0" flipV="0">
            <a:off x="894401" y="1843149"/>
            <a:ext cx="4968000" cy="900000"/>
          </a:xfrm>
          <a:prstGeom prst="rect">
            <a:avLst/>
          </a:prstGeom>
          <a:noFill/>
          <a:ln>
            <a:noFill/>
          </a:ln>
        </p:spPr>
        <p:txBody>
          <a:bodyPr vert="horz" wrap="square" lIns="0" tIns="0" rIns="0" bIns="0" rtlCol="0" anchor="t"/>
          <a:lstStyle/>
          <a:p>
            <a:pPr algn="l">
              <a:lnSpc>
                <a:spcPct val="130000"/>
              </a:lnSpc>
            </a:pPr>
            <a:r>
              <a:rPr kumimoji="1" lang="en-US" altLang="zh-CN" sz="1400">
                <a:ln w="12700">
                  <a:noFill/>
                </a:ln>
                <a:solidFill>
                  <a:srgbClr val="595959">
                    <a:alpha val="100000"/>
                  </a:srgbClr>
                </a:solidFill>
                <a:latin typeface="Source Han Sans CN Normal"/>
                <a:ea typeface="Source Han Sans CN Normal"/>
                <a:cs typeface="Source Han Sans CN Normal"/>
              </a:rPr>
              <a:t>基于国内外学术界对数据资产化、入表等方面的文献研究，探讨数据资产入表问题。</a:t>
            </a:r>
            <a:endParaRPr kumimoji="1" lang="zh-CN" altLang="en-US"/>
          </a:p>
        </p:txBody>
      </p:sp>
      <p:sp>
        <p:nvSpPr>
          <p:cNvPr id="12" name="标题 1"/>
          <p:cNvSpPr txBox="1"/>
          <p:nvPr/>
        </p:nvSpPr>
        <p:spPr>
          <a:xfrm rot="0" flipH="0" flipV="0">
            <a:off x="804401" y="2930427"/>
            <a:ext cx="5058000" cy="432000"/>
          </a:xfrm>
          <a:prstGeom prst="rect">
            <a:avLst/>
          </a:prstGeom>
          <a:solidFill>
            <a:schemeClr val="bg1">
              <a:lumMod val="95000"/>
            </a:schemeClr>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13" name="标题 1"/>
          <p:cNvSpPr txBox="1"/>
          <p:nvPr/>
        </p:nvSpPr>
        <p:spPr>
          <a:xfrm rot="0" flipH="0" flipV="0">
            <a:off x="660401" y="2930427"/>
            <a:ext cx="144000" cy="432000"/>
          </a:xfrm>
          <a:prstGeom prst="rect">
            <a:avLst/>
          </a:prstGeom>
          <a:solidFill>
            <a:schemeClr val="accent2"/>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14" name="标题 1"/>
          <p:cNvSpPr txBox="1"/>
          <p:nvPr/>
        </p:nvSpPr>
        <p:spPr>
          <a:xfrm rot="0" flipH="0" flipV="0">
            <a:off x="948400" y="2984427"/>
            <a:ext cx="4768587" cy="324000"/>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比较分析法</a:t>
            </a:r>
            <a:endParaRPr kumimoji="1" lang="zh-CN" altLang="en-US"/>
          </a:p>
        </p:txBody>
      </p:sp>
      <p:sp>
        <p:nvSpPr>
          <p:cNvPr id="15" name="标题 1"/>
          <p:cNvSpPr txBox="1"/>
          <p:nvPr/>
        </p:nvSpPr>
        <p:spPr>
          <a:xfrm rot="0" flipH="0" flipV="0">
            <a:off x="894401" y="3444572"/>
            <a:ext cx="4968000" cy="900000"/>
          </a:xfrm>
          <a:prstGeom prst="rect">
            <a:avLst/>
          </a:prstGeom>
          <a:noFill/>
          <a:ln>
            <a:noFill/>
          </a:ln>
        </p:spPr>
        <p:txBody>
          <a:bodyPr vert="horz" wrap="square" lIns="0" tIns="0" rIns="0" bIns="0" rtlCol="0" anchor="t"/>
          <a:lstStyle/>
          <a:p>
            <a:pPr algn="l">
              <a:lnSpc>
                <a:spcPct val="130000"/>
              </a:lnSpc>
            </a:pPr>
            <a:r>
              <a:rPr kumimoji="1" lang="en-US" altLang="zh-CN" sz="1400">
                <a:ln w="12700">
                  <a:noFill/>
                </a:ln>
                <a:solidFill>
                  <a:srgbClr val="595959">
                    <a:alpha val="100000"/>
                  </a:srgbClr>
                </a:solidFill>
                <a:latin typeface="Source Han Sans CN Normal"/>
                <a:ea typeface="Source Han Sans CN Normal"/>
                <a:cs typeface="Source Han Sans CN Normal"/>
              </a:rPr>
              <a:t>结合存货、无形资产等资产对比总结数据资产特征，选择合适的确认科目、计量属性等。</a:t>
            </a:r>
            <a:endParaRPr kumimoji="1" lang="zh-CN" altLang="en-US"/>
          </a:p>
        </p:txBody>
      </p:sp>
      <p:sp>
        <p:nvSpPr>
          <p:cNvPr id="16" name="标题 1"/>
          <p:cNvSpPr txBox="1"/>
          <p:nvPr/>
        </p:nvSpPr>
        <p:spPr>
          <a:xfrm rot="0" flipH="0" flipV="0">
            <a:off x="804401" y="4530629"/>
            <a:ext cx="5058000" cy="432000"/>
          </a:xfrm>
          <a:prstGeom prst="rect">
            <a:avLst/>
          </a:prstGeom>
          <a:solidFill>
            <a:schemeClr val="bg1">
              <a:lumMod val="95000"/>
            </a:schemeClr>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17" name="标题 1"/>
          <p:cNvSpPr txBox="1"/>
          <p:nvPr/>
        </p:nvSpPr>
        <p:spPr>
          <a:xfrm rot="0" flipH="0" flipV="0">
            <a:off x="660401" y="4530629"/>
            <a:ext cx="144000" cy="432000"/>
          </a:xfrm>
          <a:prstGeom prst="rect">
            <a:avLst/>
          </a:prstGeom>
          <a:solidFill>
            <a:schemeClr val="accent3"/>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18" name="标题 1"/>
          <p:cNvSpPr txBox="1"/>
          <p:nvPr/>
        </p:nvSpPr>
        <p:spPr>
          <a:xfrm rot="0" flipH="0" flipV="0">
            <a:off x="948400" y="4584629"/>
            <a:ext cx="4768587" cy="324000"/>
          </a:xfrm>
          <a:prstGeom prst="rect">
            <a:avLst/>
          </a:prstGeom>
          <a:noFill/>
          <a:ln>
            <a:noFill/>
          </a:ln>
        </p:spPr>
        <p:txBody>
          <a:bodyPr vert="horz" wrap="square" lIns="0" tIns="0" rIns="0" bIns="0" rtlCol="0" anchor="ctr"/>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案例研究法</a:t>
            </a:r>
            <a:endParaRPr kumimoji="1" lang="zh-CN" altLang="en-US"/>
          </a:p>
        </p:txBody>
      </p:sp>
      <p:sp>
        <p:nvSpPr>
          <p:cNvPr id="19" name="标题 1"/>
          <p:cNvSpPr txBox="1"/>
          <p:nvPr/>
        </p:nvSpPr>
        <p:spPr>
          <a:xfrm rot="0" flipH="0" flipV="0">
            <a:off x="894401" y="5045349"/>
            <a:ext cx="4968000" cy="900000"/>
          </a:xfrm>
          <a:prstGeom prst="rect">
            <a:avLst/>
          </a:prstGeom>
          <a:noFill/>
          <a:ln>
            <a:noFill/>
          </a:ln>
        </p:spPr>
        <p:txBody>
          <a:bodyPr vert="horz" wrap="square" lIns="0" tIns="0" rIns="0" bIns="0" rtlCol="0" anchor="t"/>
          <a:lstStyle/>
          <a:p>
            <a:pPr algn="l">
              <a:lnSpc>
                <a:spcPct val="130000"/>
              </a:lnSpc>
            </a:pPr>
            <a:r>
              <a:rPr kumimoji="1" lang="en-US" altLang="zh-CN" sz="1400">
                <a:ln w="12700">
                  <a:noFill/>
                </a:ln>
                <a:solidFill>
                  <a:srgbClr val="595959">
                    <a:alpha val="100000"/>
                  </a:srgbClr>
                </a:solidFill>
                <a:latin typeface="Source Han Sans CN Normal"/>
                <a:ea typeface="Source Han Sans CN Normal"/>
                <a:cs typeface="Source Han Sans CN Normal"/>
              </a:rPr>
              <a:t>选取 T 企业为案例，研究其数据特征与现状，提出处理方法并对比分析入表前后报表。</a:t>
            </a:r>
            <a:endParaRPr kumimoji="1" lang="zh-CN" altLang="en-US"/>
          </a:p>
        </p:txBody>
      </p:sp>
      <p:sp>
        <p:nvSpPr>
          <p:cNvPr id="20" name="标题 1"/>
          <p:cNvSpPr txBox="1"/>
          <p:nvPr/>
        </p:nvSpPr>
        <p:spPr>
          <a:xfrm rot="0" flipH="0" flipV="0">
            <a:off x="10798900" y="2849587"/>
            <a:ext cx="720000" cy="720000"/>
          </a:xfrm>
          <a:prstGeom prst="rect">
            <a:avLst/>
          </a:prstGeom>
          <a:solidFill>
            <a:schemeClr val="accent1"/>
          </a:solidFill>
          <a:ln w="12700" cap="sq">
            <a:noFill/>
            <a:miter/>
          </a:ln>
          <a:effectLst/>
        </p:spPr>
        <p:txBody>
          <a:bodyPr vert="horz" wrap="square" lIns="0" tIns="0" rIns="0" bIns="0" rtlCol="0" anchor="ctr"/>
          <a:lstStyle/>
          <a:p>
            <a:pPr algn="ctr">
              <a:lnSpc>
                <a:spcPct val="110000"/>
              </a:lnSpc>
            </a:pPr>
            <a:endParaRPr kumimoji="1" lang="zh-CN" altLang="en-US"/>
          </a:p>
        </p:txBody>
      </p:sp>
      <p:sp>
        <p:nvSpPr>
          <p:cNvPr id="21" name="标题 1"/>
          <p:cNvSpPr txBox="1"/>
          <p:nvPr/>
        </p:nvSpPr>
        <p:spPr>
          <a:xfrm rot="0" flipH="0" flipV="0">
            <a:off x="6546600" y="4954812"/>
            <a:ext cx="720000" cy="720000"/>
          </a:xfrm>
          <a:prstGeom prst="rect">
            <a:avLst/>
          </a:prstGeom>
          <a:solidFill>
            <a:schemeClr val="accent1">
              <a:lumMod val="20000"/>
              <a:lumOff val="80000"/>
            </a:schemeClr>
          </a:solidFill>
          <a:ln w="12700" cap="sq">
            <a:noFill/>
            <a:miter/>
          </a:ln>
          <a:effectLst/>
        </p:spPr>
        <p:txBody>
          <a:bodyPr vert="horz" wrap="square" lIns="0" tIns="0" rIns="0" bIns="0" rtlCol="0" anchor="ctr"/>
          <a:lstStyle/>
          <a:p>
            <a:pPr algn="ctr">
              <a:lnSpc>
                <a:spcPct val="110000"/>
              </a:lnSpc>
            </a:pPr>
            <a:endParaRPr kumimoji="1" lang="zh-CN" altLang="en-US"/>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490980" cy="619166"/>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30">
                <a:ln>
                  <a:noFill/>
                </a:ln>
                <a:solidFill>
                  <a:srgbClr val="0D0D0D">
                    <a:alpha val="100000"/>
                  </a:srgbClr>
                </a:solidFill>
                <a:latin typeface="Source Han Sans CN Bold Bold"/>
                <a:ea typeface="Source Han Sans CN Bold Bold"/>
                <a:cs typeface="Source Han Sans CN Bold Bold"/>
              </a:rPr>
              <a:t>创新点</a:t>
            </a:r>
            <a:endParaRPr kumimoji="1" lang="zh-CN" altLang="en-US"/>
          </a:p>
        </p:txBody>
      </p:sp>
      <p:sp>
        <p:nvSpPr>
          <p:cNvPr id="6" name="标题 1"/>
          <p:cNvSpPr txBox="1"/>
          <p:nvPr/>
        </p:nvSpPr>
        <p:spPr>
          <a:xfrm rot="0" flipH="0" flipV="0">
            <a:off x="0" y="1118495"/>
            <a:ext cx="12192000" cy="5034247"/>
          </a:xfrm>
          <a:custGeom>
            <a:avLst/>
            <a:gdLst>
              <a:gd name="connsiteX0" fmla="*/ 12192000 w 12192000"/>
              <a:gd name="connsiteY0" fmla="*/ 0 h 5034247"/>
              <a:gd name="connsiteX1" fmla="*/ 12192000 w 12192000"/>
              <a:gd name="connsiteY1" fmla="*/ 3944948 h 5034247"/>
              <a:gd name="connsiteX2" fmla="*/ 12129156 w 12192000"/>
              <a:gd name="connsiteY2" fmla="*/ 3898888 h 5034247"/>
              <a:gd name="connsiteX3" fmla="*/ 11449879 w 12192000"/>
              <a:gd name="connsiteY3" fmla="*/ 3663610 h 5034247"/>
              <a:gd name="connsiteX4" fmla="*/ 7394713 w 12192000"/>
              <a:gd name="connsiteY4" fmla="*/ 4578010 h 5034247"/>
              <a:gd name="connsiteX5" fmla="*/ 4373219 w 12192000"/>
              <a:gd name="connsiteY5" fmla="*/ 3107019 h 5034247"/>
              <a:gd name="connsiteX6" fmla="*/ 80211 w 12192000"/>
              <a:gd name="connsiteY6" fmla="*/ 5006526 h 5034247"/>
              <a:gd name="connsiteX7" fmla="*/ 0 w 12192000"/>
              <a:gd name="connsiteY7" fmla="*/ 5034247 h 5034247"/>
              <a:gd name="connsiteX8" fmla="*/ 0 w 12192000"/>
              <a:gd name="connsiteY8" fmla="*/ 2170361 h 5034247"/>
              <a:gd name="connsiteX9" fmla="*/ 37545 w 12192000"/>
              <a:gd name="connsiteY9" fmla="*/ 2198676 h 5034247"/>
              <a:gd name="connsiteX10" fmla="*/ 1411357 w 12192000"/>
              <a:gd name="connsiteY10" fmla="*/ 2669697 h 5034247"/>
              <a:gd name="connsiteX11" fmla="*/ 7215809 w 12192000"/>
              <a:gd name="connsiteY11" fmla="*/ 1158949 h 5034247"/>
              <a:gd name="connsiteX12" fmla="*/ 12115606 w 12192000"/>
              <a:gd name="connsiteY12" fmla="*/ 8230 h 5034247"/>
            </a:gdLst>
            <a:rect l="l" t="t" r="r" b="b"/>
            <a:pathLst>
              <a:path w="12192000" h="5034247">
                <a:moveTo>
                  <a:pt x="12192000" y="0"/>
                </a:moveTo>
                <a:lnTo>
                  <a:pt x="12192000" y="3944948"/>
                </a:lnTo>
                <a:lnTo>
                  <a:pt x="12129156" y="3898888"/>
                </a:lnTo>
                <a:cubicBezTo>
                  <a:pt x="11926336" y="3762795"/>
                  <a:pt x="11700842" y="3665267"/>
                  <a:pt x="11449879" y="3663610"/>
                </a:cubicBezTo>
                <a:cubicBezTo>
                  <a:pt x="10446027" y="3656984"/>
                  <a:pt x="8574156" y="4670775"/>
                  <a:pt x="7394713" y="4578010"/>
                </a:cubicBezTo>
                <a:cubicBezTo>
                  <a:pt x="6215271" y="4485245"/>
                  <a:pt x="5734880" y="3014254"/>
                  <a:pt x="4373219" y="3107019"/>
                </a:cubicBezTo>
                <a:cubicBezTo>
                  <a:pt x="3309421" y="3179492"/>
                  <a:pt x="1339712" y="4544100"/>
                  <a:pt x="80211" y="5006526"/>
                </a:cubicBezTo>
                <a:lnTo>
                  <a:pt x="0" y="5034247"/>
                </a:lnTo>
                <a:lnTo>
                  <a:pt x="0" y="2170361"/>
                </a:lnTo>
                <a:lnTo>
                  <a:pt x="37545" y="2198676"/>
                </a:lnTo>
                <a:cubicBezTo>
                  <a:pt x="422569" y="2464237"/>
                  <a:pt x="880856" y="2688333"/>
                  <a:pt x="1411357" y="2669697"/>
                </a:cubicBezTo>
                <a:cubicBezTo>
                  <a:pt x="2826026" y="2620001"/>
                  <a:pt x="5174975" y="1586332"/>
                  <a:pt x="7215809" y="1158949"/>
                </a:cubicBezTo>
                <a:cubicBezTo>
                  <a:pt x="8618883" y="865123"/>
                  <a:pt x="10648329" y="204870"/>
                  <a:pt x="12115606" y="8230"/>
                </a:cubicBezTo>
                <a:close/>
              </a:path>
            </a:pathLst>
          </a:custGeom>
          <a:solidFill>
            <a:schemeClr val="accent1">
              <a:alpha val="6000"/>
            </a:schemeClr>
          </a:solidFill>
          <a:ln w="12700" cap="sq">
            <a:noFill/>
            <a:miter/>
          </a:ln>
        </p:spPr>
        <p:txBody>
          <a:bodyPr vert="horz" wrap="square" lIns="0" tIns="45720" rIns="91440" bIns="45720" rtlCol="0" anchor="ctr"/>
          <a:lstStyle/>
          <a:p>
            <a:pPr algn="ctr">
              <a:lnSpc>
                <a:spcPct val="110000"/>
              </a:lnSpc>
            </a:pPr>
            <a:endParaRPr kumimoji="1" lang="zh-CN" altLang="en-US"/>
          </a:p>
        </p:txBody>
      </p:sp>
      <p:sp>
        <p:nvSpPr>
          <p:cNvPr id="7" name="标题 1"/>
          <p:cNvSpPr txBox="1"/>
          <p:nvPr/>
        </p:nvSpPr>
        <p:spPr>
          <a:xfrm rot="0" flipH="0" flipV="0">
            <a:off x="1142864" y="1627206"/>
            <a:ext cx="3042003" cy="4030601"/>
          </a:xfrm>
          <a:prstGeom prst="roundRect">
            <a:avLst>
              <a:gd name="adj" fmla="val 10599"/>
            </a:avLst>
          </a:prstGeom>
          <a:solidFill>
            <a:schemeClr val="bg1"/>
          </a:solidFill>
          <a:ln w="381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1">
            <a:off x="1530046" y="1610082"/>
            <a:ext cx="2267639" cy="742330"/>
          </a:xfrm>
          <a:prstGeom prst="round2SameRect">
            <a:avLst>
              <a:gd name="adj1" fmla="val 50000"/>
              <a:gd name="adj2" fmla="val 0"/>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661492" y="1662700"/>
            <a:ext cx="2004748" cy="656100"/>
          </a:xfrm>
          <a:prstGeom prst="rect">
            <a:avLst/>
          </a:prstGeom>
          <a:noFill/>
          <a:ln>
            <a:noFill/>
          </a:ln>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研究视角的创新</a:t>
            </a:r>
            <a:endParaRPr kumimoji="1" lang="zh-CN" altLang="en-US"/>
          </a:p>
        </p:txBody>
      </p:sp>
      <p:sp>
        <p:nvSpPr>
          <p:cNvPr id="10" name="标题 1"/>
          <p:cNvSpPr txBox="1"/>
          <p:nvPr/>
        </p:nvSpPr>
        <p:spPr>
          <a:xfrm rot="0" flipH="0" flipV="0">
            <a:off x="1437942" y="2665902"/>
            <a:ext cx="2451845" cy="1965335"/>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从商业模式角度出发，对数据资产进行分类确认，创建更完善的入表模式。</a:t>
            </a:r>
            <a:endParaRPr kumimoji="1" lang="zh-CN" altLang="en-US"/>
          </a:p>
        </p:txBody>
      </p:sp>
      <p:sp>
        <p:nvSpPr>
          <p:cNvPr id="11" name="标题 1"/>
          <p:cNvSpPr txBox="1"/>
          <p:nvPr/>
        </p:nvSpPr>
        <p:spPr>
          <a:xfrm rot="0" flipH="0" flipV="0">
            <a:off x="4577480" y="1627206"/>
            <a:ext cx="3042003" cy="4030601"/>
          </a:xfrm>
          <a:prstGeom prst="roundRect">
            <a:avLst>
              <a:gd name="adj" fmla="val 10599"/>
            </a:avLst>
          </a:prstGeom>
          <a:gradFill>
            <a:gsLst>
              <a:gs pos="1000">
                <a:schemeClr val="accent1">
                  <a:alpha val="100000"/>
                </a:schemeClr>
              </a:gs>
              <a:gs pos="100000">
                <a:schemeClr val="accent1">
                  <a:lumMod val="60000"/>
                  <a:lumOff val="40000"/>
                </a:schemeClr>
              </a:gs>
            </a:gsLst>
            <a:lin ang="5400000" scaled="0"/>
          </a:gradFill>
          <a:ln cap="sq">
            <a:noFill/>
            <a:prstDash val="solid"/>
            <a:miter/>
          </a:ln>
          <a:effectLst/>
        </p:spPr>
        <p:txBody>
          <a:bodyPr vert="horz" wrap="square" lIns="45720" tIns="22860" rIns="45720" bIns="22860" rtlCol="0" anchor="ctr"/>
          <a:lstStyle/>
          <a:p>
            <a:pPr algn="ctr">
              <a:lnSpc>
                <a:spcPct val="110000"/>
              </a:lnSpc>
            </a:pPr>
            <a:endParaRPr kumimoji="1" lang="zh-CN" altLang="en-US"/>
          </a:p>
        </p:txBody>
      </p:sp>
      <p:sp>
        <p:nvSpPr>
          <p:cNvPr id="12" name="标题 1"/>
          <p:cNvSpPr txBox="1"/>
          <p:nvPr/>
        </p:nvSpPr>
        <p:spPr>
          <a:xfrm rot="0" flipH="1" flipV="1">
            <a:off x="4964662" y="1610082"/>
            <a:ext cx="2267639" cy="742330"/>
          </a:xfrm>
          <a:prstGeom prst="round2SameRect">
            <a:avLst>
              <a:gd name="adj1" fmla="val 50000"/>
              <a:gd name="adj2" fmla="val 0"/>
            </a:avLst>
          </a:prstGeom>
          <a:solidFill>
            <a:schemeClr val="bg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5080696" y="1662700"/>
            <a:ext cx="2004748" cy="656100"/>
          </a:xfrm>
          <a:prstGeom prst="rect">
            <a:avLst/>
          </a:prstGeom>
          <a:noFill/>
          <a:ln>
            <a:noFill/>
          </a:ln>
        </p:spPr>
        <p:txBody>
          <a:bodyPr vert="horz" wrap="square" lIns="0" tIns="0" rIns="0" bIns="0" rtlCol="0" anchor="ctr"/>
          <a:lstStyle/>
          <a:p>
            <a:pPr algn="ctr">
              <a:lnSpc>
                <a:spcPct val="11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研究内容的创新</a:t>
            </a:r>
            <a:endParaRPr kumimoji="1" lang="zh-CN" altLang="en-US"/>
          </a:p>
        </p:txBody>
      </p:sp>
      <p:sp>
        <p:nvSpPr>
          <p:cNvPr id="14" name="标题 1"/>
          <p:cNvSpPr txBox="1"/>
          <p:nvPr/>
        </p:nvSpPr>
        <p:spPr>
          <a:xfrm rot="0" flipH="0" flipV="0">
            <a:off x="4872559" y="2665903"/>
            <a:ext cx="2451845" cy="1965334"/>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FFFFFF">
                    <a:alpha val="100000"/>
                  </a:srgbClr>
                </a:solidFill>
                <a:latin typeface="Source Han Sans CN Normal"/>
                <a:ea typeface="Source Han Sans CN Normal"/>
                <a:cs typeface="Source Han Sans CN Normal"/>
              </a:rPr>
              <a:t>对数据资产入表问题进行实际案例应用，检验模式普适性，考虑推广。</a:t>
            </a:r>
            <a:endParaRPr kumimoji="1" lang="zh-CN" altLang="en-US"/>
          </a:p>
        </p:txBody>
      </p:sp>
      <p:sp>
        <p:nvSpPr>
          <p:cNvPr id="15" name="标题 1"/>
          <p:cNvSpPr txBox="1"/>
          <p:nvPr/>
        </p:nvSpPr>
        <p:spPr>
          <a:xfrm rot="0" flipH="0" flipV="0">
            <a:off x="8012097" y="1627206"/>
            <a:ext cx="3042003" cy="4030601"/>
          </a:xfrm>
          <a:prstGeom prst="roundRect">
            <a:avLst>
              <a:gd name="adj" fmla="val 10599"/>
            </a:avLst>
          </a:prstGeom>
          <a:solidFill>
            <a:schemeClr val="bg1"/>
          </a:solidFill>
          <a:ln w="381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1" flipV="1">
            <a:off x="8399279" y="1610082"/>
            <a:ext cx="2267639" cy="742330"/>
          </a:xfrm>
          <a:prstGeom prst="round2SameRect">
            <a:avLst>
              <a:gd name="adj1" fmla="val 50000"/>
              <a:gd name="adj2" fmla="val 0"/>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8515312" y="1662700"/>
            <a:ext cx="2004748" cy="656100"/>
          </a:xfrm>
          <a:prstGeom prst="rect">
            <a:avLst/>
          </a:prstGeom>
          <a:noFill/>
          <a:ln>
            <a:noFill/>
          </a:ln>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研究案例的创新</a:t>
            </a:r>
            <a:endParaRPr kumimoji="1" lang="zh-CN" altLang="en-US"/>
          </a:p>
        </p:txBody>
      </p:sp>
      <p:sp>
        <p:nvSpPr>
          <p:cNvPr id="18" name="标题 1"/>
          <p:cNvSpPr txBox="1"/>
          <p:nvPr/>
        </p:nvSpPr>
        <p:spPr>
          <a:xfrm rot="0" flipH="0" flipV="0">
            <a:off x="8309286" y="2665903"/>
            <a:ext cx="2447624" cy="1965334"/>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选择互联网金融信息服务业作为案例研究对象，该行业数据潜力大、可信度强、容量高。</a:t>
            </a:r>
            <a:endParaRPr kumimoji="1" lang="zh-CN" altLang="en-US"/>
          </a:p>
        </p:txBody>
      </p:sp>
      <p:sp>
        <p:nvSpPr>
          <p:cNvPr id="19" name="标题 1"/>
          <p:cNvSpPr txBox="1"/>
          <p:nvPr/>
        </p:nvSpPr>
        <p:spPr>
          <a:xfrm rot="0" flipH="0" flipV="0">
            <a:off x="1661492" y="4850953"/>
            <a:ext cx="2004748" cy="656100"/>
          </a:xfrm>
          <a:prstGeom prst="rect">
            <a:avLst/>
          </a:prstGeom>
          <a:noFill/>
          <a:ln>
            <a:noFill/>
          </a:ln>
        </p:spPr>
        <p:txBody>
          <a:bodyPr vert="horz" wrap="square" lIns="0" tIns="0" rIns="0" bIns="0" rtlCol="0" anchor="ctr"/>
          <a:lstStyle/>
          <a:p>
            <a:pPr algn="ctr">
              <a:lnSpc>
                <a:spcPct val="110000"/>
              </a:lnSpc>
            </a:pPr>
            <a:r>
              <a:rPr kumimoji="1" lang="en-US" altLang="zh-CN" sz="4200">
                <a:ln w="12700">
                  <a:solidFill>
                    <a:srgbClr val="BFE2FF">
                      <a:alpha val="100000"/>
                    </a:srgbClr>
                  </a:solidFill>
                </a:ln>
                <a:solidFill>
                  <a:srgbClr val="0068BF">
                    <a:alpha val="100000"/>
                  </a:srgbClr>
                </a:solidFill>
                <a:latin typeface="OPPOSans H"/>
                <a:ea typeface="OPPOSans H"/>
                <a:cs typeface="OPPOSans H"/>
              </a:rPr>
              <a:t>01</a:t>
            </a:r>
            <a:endParaRPr kumimoji="1" lang="zh-CN" altLang="en-US"/>
          </a:p>
        </p:txBody>
      </p:sp>
      <p:sp>
        <p:nvSpPr>
          <p:cNvPr id="20" name="标题 1"/>
          <p:cNvSpPr txBox="1"/>
          <p:nvPr/>
        </p:nvSpPr>
        <p:spPr>
          <a:xfrm rot="0" flipH="0" flipV="0">
            <a:off x="5084175" y="4850953"/>
            <a:ext cx="2004748" cy="656100"/>
          </a:xfrm>
          <a:prstGeom prst="rect">
            <a:avLst/>
          </a:prstGeom>
          <a:noFill/>
          <a:ln>
            <a:noFill/>
          </a:ln>
        </p:spPr>
        <p:txBody>
          <a:bodyPr vert="horz" wrap="square" lIns="0" tIns="0" rIns="0" bIns="0" rtlCol="0" anchor="ctr"/>
          <a:lstStyle/>
          <a:p>
            <a:pPr algn="ctr">
              <a:lnSpc>
                <a:spcPct val="110000"/>
              </a:lnSpc>
            </a:pPr>
            <a:r>
              <a:rPr kumimoji="1" lang="en-US" altLang="zh-CN" sz="4200">
                <a:ln w="12700">
                  <a:solidFill>
                    <a:srgbClr val="BFE2FF">
                      <a:alpha val="100000"/>
                    </a:srgbClr>
                  </a:solidFill>
                </a:ln>
                <a:solidFill>
                  <a:srgbClr val="0068BF">
                    <a:alpha val="100000"/>
                  </a:srgbClr>
                </a:solidFill>
                <a:latin typeface="OPPOSans H"/>
                <a:ea typeface="OPPOSans H"/>
                <a:cs typeface="OPPOSans H"/>
              </a:rPr>
              <a:t>02</a:t>
            </a:r>
            <a:endParaRPr kumimoji="1" lang="zh-CN" altLang="en-US"/>
          </a:p>
        </p:txBody>
      </p:sp>
      <p:sp>
        <p:nvSpPr>
          <p:cNvPr id="21" name="标题 1"/>
          <p:cNvSpPr txBox="1"/>
          <p:nvPr/>
        </p:nvSpPr>
        <p:spPr>
          <a:xfrm rot="0" flipH="0" flipV="0">
            <a:off x="8522487" y="4850953"/>
            <a:ext cx="2004748" cy="656100"/>
          </a:xfrm>
          <a:prstGeom prst="rect">
            <a:avLst/>
          </a:prstGeom>
          <a:noFill/>
          <a:ln>
            <a:noFill/>
          </a:ln>
        </p:spPr>
        <p:txBody>
          <a:bodyPr vert="horz" wrap="square" lIns="0" tIns="0" rIns="0" bIns="0" rtlCol="0" anchor="ctr"/>
          <a:lstStyle/>
          <a:p>
            <a:pPr algn="ctr">
              <a:lnSpc>
                <a:spcPct val="110000"/>
              </a:lnSpc>
            </a:pPr>
            <a:r>
              <a:rPr kumimoji="1" lang="en-US" altLang="zh-CN" sz="4200">
                <a:ln w="12700">
                  <a:solidFill>
                    <a:srgbClr val="BFE2FF">
                      <a:alpha val="100000"/>
                    </a:srgbClr>
                  </a:solidFill>
                </a:ln>
                <a:solidFill>
                  <a:srgbClr val="0068BF">
                    <a:alpha val="100000"/>
                  </a:srgbClr>
                </a:solidFill>
                <a:latin typeface="OPPOSans H"/>
                <a:ea typeface="OPPOSans H"/>
                <a:cs typeface="OPPOSans H"/>
              </a:rPr>
              <a:t>03</a:t>
            </a:r>
            <a:endParaRPr kumimoji="1" lang="zh-CN" altLang="en-US"/>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2"/>
          <p:cNvGrpSpPr/>
          <p:nvPr/>
        </p:nvGrpSpPr>
        <p:grpSpPr>
          <a:xfrm>
            <a:off x="2872346" y="1014170"/>
            <a:ext cx="491958" cy="4812157"/>
            <a:chOff x="2872346" y="1014170"/>
            <a:chExt cx="491958" cy="4812157"/>
          </a:xfrm>
        </p:grpSpPr>
        <p:pic>
          <p:nvPicPr>
            <p:cNvPr id="3" name="图片 3"/>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pic>
          <p:nvPicPr>
            <p:cNvPr id="4" name="图片 4"/>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grpSp>
      <p:sp>
        <p:nvSpPr>
          <p:cNvPr id="5" name="任意多边形 4"/>
          <p:cNvSpPr txBox="1"/>
          <p:nvPr/>
        </p:nvSpPr>
        <p:spPr>
          <a:xfrm rot="0" flipH="0" flipV="0">
            <a:off x="2423042" y="2319266"/>
            <a:ext cx="7643595" cy="1592519"/>
          </a:xfrm>
          <a:custGeom>
            <a:avLst/>
            <a:gdLst>
              <a:gd name="connsiteX0" fmla="*/ 0 w 5229817"/>
              <a:gd name="connsiteY0" fmla="*/ 0 h 1429030"/>
              <a:gd name="connsiteX1" fmla="*/ 4515302 w 5229817"/>
              <a:gd name="connsiteY1" fmla="*/ 0 h 1429030"/>
              <a:gd name="connsiteX2" fmla="*/ 5229817 w 5229817"/>
              <a:gd name="connsiteY2" fmla="*/ 714515 h 1429030"/>
              <a:gd name="connsiteX3" fmla="*/ 5229816 w 5229817"/>
              <a:gd name="connsiteY3" fmla="*/ 714515 h 1429030"/>
              <a:gd name="connsiteX4" fmla="*/ 4515301 w 5229817"/>
              <a:gd name="connsiteY4" fmla="*/ 1429030 h 1429030"/>
              <a:gd name="connsiteX5" fmla="*/ 0 w 5229817"/>
              <a:gd name="connsiteY5" fmla="*/ 1429029 h 1429030"/>
            </a:gdLst>
            <a:rect l="l" t="t" r="r" b="b"/>
            <a:pathLst>
              <a:path w="5229817" h="1429030">
                <a:moveTo>
                  <a:pt x="0" y="0"/>
                </a:moveTo>
                <a:lnTo>
                  <a:pt x="4515302" y="0"/>
                </a:lnTo>
                <a:cubicBezTo>
                  <a:pt x="4909918" y="0"/>
                  <a:pt x="5229817" y="319899"/>
                  <a:pt x="5229817" y="714515"/>
                </a:cubicBezTo>
                <a:lnTo>
                  <a:pt x="5229816" y="714515"/>
                </a:lnTo>
                <a:cubicBezTo>
                  <a:pt x="5229816" y="1109131"/>
                  <a:pt x="4909917" y="1429030"/>
                  <a:pt x="4515301" y="1429030"/>
                </a:cubicBezTo>
                <a:lnTo>
                  <a:pt x="0" y="1429029"/>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38100" blurRad="50800" dir="2700000" sx="100000" sy="100000" kx="0" ky="0" algn="t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sp>
        <p:nvSpPr>
          <p:cNvPr id="6" name="矩形 5"/>
          <p:cNvSpPr txBox="1"/>
          <p:nvPr/>
        </p:nvSpPr>
        <p:spPr>
          <a:xfrm rot="0" flipH="0" flipV="0">
            <a:off x="2423041" y="2773918"/>
            <a:ext cx="7645400" cy="645337"/>
          </a:xfrm>
          <a:prstGeom prst="rect">
            <a:avLst/>
          </a:prstGeom>
          <a:noFill/>
          <a:ln>
            <a:noFill/>
          </a:ln>
        </p:spPr>
        <p:txBody>
          <a:bodyPr vert="horz" wrap="square" lIns="91440" tIns="45720" rIns="91440" bIns="45720" rtlCol="0" anchor="t">
            <a:spAutoFit/>
          </a:bodyPr>
          <a:lstStyle/>
          <a:p>
            <a:pPr algn="ctr">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理论基础与文献综述</a:t>
            </a:r>
            <a:endParaRPr kumimoji="1" lang="zh-CN" altLang="en-US"/>
          </a:p>
        </p:txBody>
      </p:sp>
      <p:sp>
        <p:nvSpPr>
          <p:cNvPr id="7" name="直角三角形 6"/>
          <p:cNvSpPr txBox="1"/>
          <p:nvPr/>
        </p:nvSpPr>
        <p:spPr>
          <a:xfrm rot="0" flipH="1" flipV="1">
            <a:off x="2423042" y="3911782"/>
            <a:ext cx="942936" cy="432309"/>
          </a:xfrm>
          <a:prstGeom prst="rtTriangle">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8" name="矩形 7"/>
          <p:cNvSpPr txBox="1"/>
          <p:nvPr/>
        </p:nvSpPr>
        <p:spPr>
          <a:xfrm rot="0" flipH="0" flipV="0">
            <a:off x="2894510" y="2792359"/>
            <a:ext cx="690880" cy="645337"/>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02</a:t>
            </a:r>
            <a:endParaRPr kumimoji="1" lang="zh-CN" altLang="en-US"/>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概念界定</a:t>
            </a:r>
            <a:endParaRPr kumimoji="1" lang="zh-CN" altLang="en-US"/>
          </a:p>
        </p:txBody>
      </p:sp>
      <p:sp>
        <p:nvSpPr>
          <p:cNvPr id="6" name="标题 1"/>
          <p:cNvSpPr txBox="1"/>
          <p:nvPr/>
        </p:nvSpPr>
        <p:spPr>
          <a:xfrm rot="0" flipH="0" flipV="0">
            <a:off x="4469650" y="1536871"/>
            <a:ext cx="3240000" cy="4190658"/>
          </a:xfrm>
          <a:prstGeom prst="rect">
            <a:avLst/>
          </a:prstGeom>
          <a:solidFill>
            <a:schemeClr val="accent1"/>
          </a:solidFill>
          <a:ln w="3175" cap="sq">
            <a:solidFill>
              <a:schemeClr val="accent1"/>
            </a:solidFill>
          </a:ln>
          <a:effectLst>
            <a:outerShdw dist="0" blurRad="190500" dir="0" sx="102000" sy="102000" kx="0" ky="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sp>
        <p:nvSpPr>
          <p:cNvPr id="7" name="标题 1"/>
          <p:cNvSpPr txBox="1"/>
          <p:nvPr/>
        </p:nvSpPr>
        <p:spPr>
          <a:xfrm rot="0" flipH="0" flipV="0">
            <a:off x="8278900" y="1912034"/>
            <a:ext cx="3240000" cy="3464510"/>
          </a:xfrm>
          <a:prstGeom prst="rect">
            <a:avLst/>
          </a:prstGeom>
          <a:solidFill>
            <a:schemeClr val="bg1"/>
          </a:solidFill>
          <a:ln w="3175" cap="sq">
            <a:solidFill>
              <a:schemeClr val="accent1"/>
            </a:solidFill>
          </a:ln>
          <a:effectLst>
            <a:outerShdw dist="0" blurRad="190500" dir="0" sx="102000" sy="102000" kx="0" ky="0" algn="ctr" rotWithShape="0">
              <a:schemeClr val="bg1">
                <a:lumMod val="65000"/>
                <a:alpha val="10000"/>
              </a:schemeClr>
            </a:outerShdw>
          </a:effectLst>
        </p:spPr>
        <p:txBody>
          <a:bodyPr vert="horz" wrap="square" lIns="91440" tIns="45720" rIns="91440" bIns="45720" rtlCol="0" anchor="t"/>
          <a:lstStyle/>
          <a:p>
            <a:pPr algn="l">
              <a:lnSpc>
                <a:spcPct val="110000"/>
              </a:lnSpc>
            </a:pPr>
            <a:endParaRPr kumimoji="1" lang="zh-CN" altLang="en-US"/>
          </a:p>
        </p:txBody>
      </p:sp>
      <p:sp>
        <p:nvSpPr>
          <p:cNvPr id="8" name="标题 1"/>
          <p:cNvSpPr txBox="1"/>
          <p:nvPr/>
        </p:nvSpPr>
        <p:spPr>
          <a:xfrm rot="0" flipH="0" flipV="0">
            <a:off x="660400" y="1905780"/>
            <a:ext cx="3240000" cy="3464510"/>
          </a:xfrm>
          <a:prstGeom prst="rect">
            <a:avLst/>
          </a:prstGeom>
          <a:solidFill>
            <a:schemeClr val="bg1"/>
          </a:solidFill>
          <a:ln w="3175" cap="sq">
            <a:solidFill>
              <a:schemeClr val="accent1"/>
            </a:solidFill>
          </a:ln>
          <a:effectLst>
            <a:outerShdw dist="0" blurRad="190500" dir="0" sx="102000" sy="102000" kx="0" ky="0" algn="ctr" rotWithShape="0">
              <a:schemeClr val="bg1">
                <a:lumMod val="65000"/>
                <a:alpha val="10000"/>
              </a:schemeClr>
            </a:outerShdw>
          </a:effectLst>
        </p:spPr>
        <p:txBody>
          <a:bodyPr vert="horz" wrap="square" lIns="91440" tIns="45720" rIns="91440" bIns="45720" rtlCol="0" anchor="t"/>
          <a:lstStyle/>
          <a:p>
            <a:pPr algn="l">
              <a:lnSpc>
                <a:spcPct val="110000"/>
              </a:lnSpc>
            </a:pPr>
            <a:endParaRPr kumimoji="1" lang="zh-CN" altLang="en-US"/>
          </a:p>
        </p:txBody>
      </p:sp>
      <p:cxnSp>
        <p:nvCxnSpPr>
          <p:cNvPr id="9" name="线条 1"/>
          <p:cNvCxnSpPr/>
          <p:nvPr/>
        </p:nvCxnSpPr>
        <p:spPr>
          <a:xfrm rot="0" flipH="0" flipV="0">
            <a:off x="660400" y="1915940"/>
            <a:ext cx="3240000" cy="0"/>
          </a:xfrm>
          <a:prstGeom prst="line">
            <a:avLst/>
          </a:prstGeom>
          <a:noFill/>
          <a:ln w="50800" cap="sq">
            <a:solidFill>
              <a:schemeClr val="accent1"/>
            </a:solidFill>
            <a:miter/>
          </a:ln>
        </p:spPr>
      </p:cxnSp>
      <p:cxnSp>
        <p:nvCxnSpPr>
          <p:cNvPr id="10" name="线条 1"/>
          <p:cNvCxnSpPr/>
          <p:nvPr/>
        </p:nvCxnSpPr>
        <p:spPr>
          <a:xfrm rot="0" flipH="0" flipV="1">
            <a:off x="8278900" y="1887856"/>
            <a:ext cx="3240000" cy="34339"/>
          </a:xfrm>
          <a:prstGeom prst="line">
            <a:avLst/>
          </a:prstGeom>
          <a:noFill/>
          <a:ln w="50800" cap="sq">
            <a:solidFill>
              <a:schemeClr val="accent1"/>
            </a:solidFill>
            <a:miter/>
          </a:ln>
        </p:spPr>
      </p:cxnSp>
      <p:sp>
        <p:nvSpPr>
          <p:cNvPr id="11" name="标题 1"/>
          <p:cNvSpPr txBox="1"/>
          <p:nvPr/>
        </p:nvSpPr>
        <p:spPr>
          <a:xfrm rot="0" flipH="0" flipV="0">
            <a:off x="5755118" y="2251766"/>
            <a:ext cx="669064" cy="669064"/>
          </a:xfrm>
          <a:prstGeom prst="ellipse">
            <a:avLst/>
          </a:prstGeom>
          <a:solidFill>
            <a:schemeClr val="bg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9564368" y="2167541"/>
            <a:ext cx="669064" cy="669064"/>
          </a:xfrm>
          <a:prstGeom prst="ellipse">
            <a:avLst/>
          </a:prstGeom>
          <a:solidFill>
            <a:schemeClr val="bg1">
              <a:lumMod val="95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1945868" y="2167541"/>
            <a:ext cx="669064" cy="669064"/>
          </a:xfrm>
          <a:prstGeom prst="ellipse">
            <a:avLst/>
          </a:prstGeom>
          <a:solidFill>
            <a:schemeClr val="bg1">
              <a:lumMod val="95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649650" y="3009730"/>
            <a:ext cx="2880000" cy="569220"/>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数据资产的定义、特征及类型</a:t>
            </a:r>
            <a:endParaRPr kumimoji="1" lang="zh-CN" altLang="en-US"/>
          </a:p>
        </p:txBody>
      </p:sp>
      <p:sp>
        <p:nvSpPr>
          <p:cNvPr id="15" name="标题 1"/>
          <p:cNvSpPr txBox="1"/>
          <p:nvPr/>
        </p:nvSpPr>
        <p:spPr>
          <a:xfrm rot="0" flipH="0" flipV="0">
            <a:off x="4649650" y="3642090"/>
            <a:ext cx="2880000" cy="2052749"/>
          </a:xfrm>
          <a:prstGeom prst="rect">
            <a:avLst/>
          </a:prstGeom>
          <a:noFill/>
          <a:ln>
            <a:noFill/>
          </a:ln>
        </p:spPr>
        <p:txBody>
          <a:bodyPr vert="horz" wrap="square" lIns="0" tIns="0" rIns="0" bIns="0" rtlCol="0" anchor="t"/>
          <a:lstStyle/>
          <a:p>
            <a:pPr algn="ctr">
              <a:lnSpc>
                <a:spcPct val="150000"/>
              </a:lnSpc>
            </a:pPr>
            <a:r>
              <a:rPr kumimoji="1" lang="en-US" altLang="zh-CN" sz="1062">
                <a:ln w="12700">
                  <a:noFill/>
                </a:ln>
                <a:solidFill>
                  <a:srgbClr val="FFFFFF">
                    <a:alpha val="100000"/>
                  </a:srgbClr>
                </a:solidFill>
                <a:latin typeface="Source Han Sans CN Normal"/>
                <a:ea typeface="Source Han Sans CN Normal"/>
                <a:cs typeface="Source Han Sans CN Normal"/>
              </a:rPr>
              <a:t>数据是未经处理的原材料，数据资源是经过汇总、排序和处理的数据，数据资产是满足资本化确认要求的数据资源。</a:t>
            </a:r>
            <a:endParaRPr kumimoji="1" lang="zh-CN" altLang="en-US"/>
          </a:p>
        </p:txBody>
      </p:sp>
      <p:sp>
        <p:nvSpPr>
          <p:cNvPr id="16" name="标题 1"/>
          <p:cNvSpPr txBox="1"/>
          <p:nvPr/>
        </p:nvSpPr>
        <p:spPr>
          <a:xfrm rot="0" flipH="0" flipV="0">
            <a:off x="8458900" y="2925505"/>
            <a:ext cx="2880000" cy="569220"/>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商业模式的定义</a:t>
            </a:r>
            <a:endParaRPr kumimoji="1" lang="zh-CN" altLang="en-US"/>
          </a:p>
        </p:txBody>
      </p:sp>
      <p:sp>
        <p:nvSpPr>
          <p:cNvPr id="17" name="标题 1"/>
          <p:cNvSpPr txBox="1"/>
          <p:nvPr/>
        </p:nvSpPr>
        <p:spPr>
          <a:xfrm rot="0" flipH="0" flipV="0">
            <a:off x="5900646" y="2420828"/>
            <a:ext cx="378008" cy="330940"/>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accent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8" name="标题 1"/>
          <p:cNvSpPr txBox="1"/>
          <p:nvPr/>
        </p:nvSpPr>
        <p:spPr>
          <a:xfrm rot="0" flipH="0" flipV="0">
            <a:off x="8458900" y="3557865"/>
            <a:ext cx="2880000" cy="1414522"/>
          </a:xfrm>
          <a:prstGeom prst="rect">
            <a:avLst/>
          </a:prstGeom>
          <a:noFill/>
          <a:ln>
            <a:noFill/>
          </a:ln>
        </p:spPr>
        <p:txBody>
          <a:bodyPr vert="horz" wrap="square" lIns="0" tIns="0" rIns="0" bIns="0" rtlCol="0" anchor="t"/>
          <a:lstStyle/>
          <a:p>
            <a:pPr algn="ctr">
              <a:lnSpc>
                <a:spcPct val="150000"/>
              </a:lnSpc>
            </a:pPr>
            <a:r>
              <a:rPr kumimoji="1" lang="en-US" altLang="zh-CN" sz="1062">
                <a:ln w="12700">
                  <a:noFill/>
                </a:ln>
                <a:solidFill>
                  <a:srgbClr val="404040">
                    <a:alpha val="100000"/>
                  </a:srgbClr>
                </a:solidFill>
                <a:latin typeface="Source Han Sans CN Normal"/>
                <a:ea typeface="Source Han Sans CN Normal"/>
                <a:cs typeface="Source Han Sans CN Normal"/>
              </a:rPr>
              <a:t>定义：不同学者和机构对数据资产有不同定义，本文认同国家标准定义，但实务中需考虑更多因素。
特征：具有时变性、可复制性、利他性等特征。
类型：根据流转程度可分为第一方数据、第二方数据、第三方数据；根据持有目的可分为内部使用和外部出售数据资产。</a:t>
            </a:r>
            <a:endParaRPr kumimoji="1" lang="zh-CN" altLang="en-US"/>
          </a:p>
        </p:txBody>
      </p:sp>
      <p:sp>
        <p:nvSpPr>
          <p:cNvPr id="19" name="标题 1"/>
          <p:cNvSpPr txBox="1"/>
          <p:nvPr/>
        </p:nvSpPr>
        <p:spPr>
          <a:xfrm rot="0" flipH="0" flipV="0">
            <a:off x="9733402" y="2313069"/>
            <a:ext cx="330996" cy="378008"/>
          </a:xfrm>
          <a:custGeom>
            <a:avLst/>
            <a:gdLst>
              <a:gd name="connsiteX0" fmla="*/ 1449958 w 1449958"/>
              <a:gd name="connsiteY0" fmla="*/ 669913 h 1655898"/>
              <a:gd name="connsiteX1" fmla="*/ 1449586 w 1449958"/>
              <a:gd name="connsiteY1" fmla="*/ 666192 h 1655898"/>
              <a:gd name="connsiteX2" fmla="*/ 1449586 w 1449958"/>
              <a:gd name="connsiteY2" fmla="*/ 665634 h 1655898"/>
              <a:gd name="connsiteX3" fmla="*/ 1448098 w 1449958"/>
              <a:gd name="connsiteY3" fmla="*/ 658006 h 1655898"/>
              <a:gd name="connsiteX4" fmla="*/ 1445307 w 1449958"/>
              <a:gd name="connsiteY4" fmla="*/ 650379 h 1655898"/>
              <a:gd name="connsiteX5" fmla="*/ 1443633 w 1449958"/>
              <a:gd name="connsiteY5" fmla="*/ 646844 h 1655898"/>
              <a:gd name="connsiteX6" fmla="*/ 1441772 w 1449958"/>
              <a:gd name="connsiteY6" fmla="*/ 643496 h 1655898"/>
              <a:gd name="connsiteX7" fmla="*/ 1441400 w 1449958"/>
              <a:gd name="connsiteY7" fmla="*/ 643124 h 1655898"/>
              <a:gd name="connsiteX8" fmla="*/ 1439354 w 1449958"/>
              <a:gd name="connsiteY8" fmla="*/ 640147 h 1655898"/>
              <a:gd name="connsiteX9" fmla="*/ 1439168 w 1449958"/>
              <a:gd name="connsiteY9" fmla="*/ 639775 h 1655898"/>
              <a:gd name="connsiteX10" fmla="*/ 1436936 w 1449958"/>
              <a:gd name="connsiteY10" fmla="*/ 636798 h 1655898"/>
              <a:gd name="connsiteX11" fmla="*/ 1436378 w 1449958"/>
              <a:gd name="connsiteY11" fmla="*/ 636240 h 1655898"/>
              <a:gd name="connsiteX12" fmla="*/ 1433773 w 1449958"/>
              <a:gd name="connsiteY12" fmla="*/ 633450 h 1655898"/>
              <a:gd name="connsiteX13" fmla="*/ 816136 w 1449958"/>
              <a:gd name="connsiteY13" fmla="*/ 15813 h 1655898"/>
              <a:gd name="connsiteX14" fmla="*/ 813346 w 1449958"/>
              <a:gd name="connsiteY14" fmla="*/ 13208 h 1655898"/>
              <a:gd name="connsiteX15" fmla="*/ 812788 w 1449958"/>
              <a:gd name="connsiteY15" fmla="*/ 12650 h 1655898"/>
              <a:gd name="connsiteX16" fmla="*/ 809997 w 1449958"/>
              <a:gd name="connsiteY16" fmla="*/ 10418 h 1655898"/>
              <a:gd name="connsiteX17" fmla="*/ 809625 w 1449958"/>
              <a:gd name="connsiteY17" fmla="*/ 10232 h 1655898"/>
              <a:gd name="connsiteX18" fmla="*/ 806834 w 1449958"/>
              <a:gd name="connsiteY18" fmla="*/ 8372 h 1655898"/>
              <a:gd name="connsiteX19" fmla="*/ 806276 w 1449958"/>
              <a:gd name="connsiteY19" fmla="*/ 8000 h 1655898"/>
              <a:gd name="connsiteX20" fmla="*/ 802928 w 1449958"/>
              <a:gd name="connsiteY20" fmla="*/ 6139 h 1655898"/>
              <a:gd name="connsiteX21" fmla="*/ 802742 w 1449958"/>
              <a:gd name="connsiteY21" fmla="*/ 6139 h 1655898"/>
              <a:gd name="connsiteX22" fmla="*/ 799207 w 1449958"/>
              <a:gd name="connsiteY22" fmla="*/ 4465 h 1655898"/>
              <a:gd name="connsiteX23" fmla="*/ 799021 w 1449958"/>
              <a:gd name="connsiteY23" fmla="*/ 4465 h 1655898"/>
              <a:gd name="connsiteX24" fmla="*/ 791580 w 1449958"/>
              <a:gd name="connsiteY24" fmla="*/ 1860 h 1655898"/>
              <a:gd name="connsiteX25" fmla="*/ 791394 w 1449958"/>
              <a:gd name="connsiteY25" fmla="*/ 1860 h 1655898"/>
              <a:gd name="connsiteX26" fmla="*/ 783766 w 1449958"/>
              <a:gd name="connsiteY26" fmla="*/ 372 h 1655898"/>
              <a:gd name="connsiteX27" fmla="*/ 783022 w 1449958"/>
              <a:gd name="connsiteY27" fmla="*/ 372 h 1655898"/>
              <a:gd name="connsiteX28" fmla="*/ 779301 w 1449958"/>
              <a:gd name="connsiteY28" fmla="*/ 0 h 1655898"/>
              <a:gd name="connsiteX29" fmla="*/ 261751 w 1449958"/>
              <a:gd name="connsiteY29" fmla="*/ 0 h 1655898"/>
              <a:gd name="connsiteX30" fmla="*/ 0 w 1449958"/>
              <a:gd name="connsiteY30" fmla="*/ 261751 h 1655898"/>
              <a:gd name="connsiteX31" fmla="*/ 0 w 1449958"/>
              <a:gd name="connsiteY31" fmla="*/ 1394148 h 1655898"/>
              <a:gd name="connsiteX32" fmla="*/ 261751 w 1449958"/>
              <a:gd name="connsiteY32" fmla="*/ 1655899 h 1655898"/>
              <a:gd name="connsiteX33" fmla="*/ 1188207 w 1449958"/>
              <a:gd name="connsiteY33" fmla="*/ 1655899 h 1655898"/>
              <a:gd name="connsiteX34" fmla="*/ 1449958 w 1449958"/>
              <a:gd name="connsiteY34" fmla="*/ 1394148 h 1655898"/>
              <a:gd name="connsiteX35" fmla="*/ 1449958 w 1449958"/>
              <a:gd name="connsiteY35" fmla="*/ 672889 h 1655898"/>
              <a:gd name="connsiteX36" fmla="*/ 1449958 w 1449958"/>
              <a:gd name="connsiteY36" fmla="*/ 669913 h 1655898"/>
              <a:gd name="connsiteX37" fmla="*/ 832321 w 1449958"/>
              <a:gd name="connsiteY37" fmla="*/ 466948 h 1655898"/>
              <a:gd name="connsiteX38" fmla="*/ 832321 w 1449958"/>
              <a:gd name="connsiteY38" fmla="*/ 189942 h 1655898"/>
              <a:gd name="connsiteX39" fmla="*/ 1259458 w 1449958"/>
              <a:gd name="connsiteY39" fmla="*/ 617079 h 1655898"/>
              <a:gd name="connsiteX40" fmla="*/ 982452 w 1449958"/>
              <a:gd name="connsiteY40" fmla="*/ 617079 h 1655898"/>
              <a:gd name="connsiteX41" fmla="*/ 832321 w 1449958"/>
              <a:gd name="connsiteY41" fmla="*/ 466948 h 1655898"/>
              <a:gd name="connsiteX42" fmla="*/ 1338337 w 1449958"/>
              <a:gd name="connsiteY42" fmla="*/ 1393403 h 1655898"/>
              <a:gd name="connsiteX43" fmla="*/ 1188207 w 1449958"/>
              <a:gd name="connsiteY43" fmla="*/ 1543534 h 1655898"/>
              <a:gd name="connsiteX44" fmla="*/ 261751 w 1449958"/>
              <a:gd name="connsiteY44" fmla="*/ 1543534 h 1655898"/>
              <a:gd name="connsiteX45" fmla="*/ 111621 w 1449958"/>
              <a:gd name="connsiteY45" fmla="*/ 1393403 h 1655898"/>
              <a:gd name="connsiteX46" fmla="*/ 111621 w 1449958"/>
              <a:gd name="connsiteY46" fmla="*/ 261007 h 1655898"/>
              <a:gd name="connsiteX47" fmla="*/ 261751 w 1449958"/>
              <a:gd name="connsiteY47" fmla="*/ 110877 h 1655898"/>
              <a:gd name="connsiteX48" fmla="*/ 720700 w 1449958"/>
              <a:gd name="connsiteY48" fmla="*/ 110877 h 1655898"/>
              <a:gd name="connsiteX49" fmla="*/ 720700 w 1449958"/>
              <a:gd name="connsiteY49" fmla="*/ 466948 h 1655898"/>
              <a:gd name="connsiteX50" fmla="*/ 982452 w 1449958"/>
              <a:gd name="connsiteY50" fmla="*/ 728700 h 1655898"/>
              <a:gd name="connsiteX51" fmla="*/ 1338523 w 1449958"/>
              <a:gd name="connsiteY51" fmla="*/ 728700 h 1655898"/>
              <a:gd name="connsiteX52" fmla="*/ 1338523 w 1449958"/>
              <a:gd name="connsiteY52" fmla="*/ 1393403 h 1655898"/>
            </a:gdLst>
            <a:rect l="l" t="t" r="r" b="b"/>
            <a:pathLst>
              <a:path w="1449958" h="1655898">
                <a:moveTo>
                  <a:pt x="1449958" y="669913"/>
                </a:moveTo>
                <a:cubicBezTo>
                  <a:pt x="1449958" y="668610"/>
                  <a:pt x="1449772" y="667308"/>
                  <a:pt x="1449586" y="666192"/>
                </a:cubicBezTo>
                <a:lnTo>
                  <a:pt x="1449586" y="665634"/>
                </a:lnTo>
                <a:cubicBezTo>
                  <a:pt x="1449214" y="663029"/>
                  <a:pt x="1448656" y="660425"/>
                  <a:pt x="1448098" y="658006"/>
                </a:cubicBezTo>
                <a:cubicBezTo>
                  <a:pt x="1447354" y="655402"/>
                  <a:pt x="1446423" y="652797"/>
                  <a:pt x="1445307" y="650379"/>
                </a:cubicBezTo>
                <a:cubicBezTo>
                  <a:pt x="1444749" y="649077"/>
                  <a:pt x="1444191" y="647960"/>
                  <a:pt x="1443633" y="646844"/>
                </a:cubicBezTo>
                <a:cubicBezTo>
                  <a:pt x="1443075" y="645728"/>
                  <a:pt x="1442331" y="644612"/>
                  <a:pt x="1441772" y="643496"/>
                </a:cubicBezTo>
                <a:cubicBezTo>
                  <a:pt x="1441587" y="643310"/>
                  <a:pt x="1441587" y="643124"/>
                  <a:pt x="1441400" y="643124"/>
                </a:cubicBezTo>
                <a:cubicBezTo>
                  <a:pt x="1440842" y="642193"/>
                  <a:pt x="1440098" y="641077"/>
                  <a:pt x="1439354" y="640147"/>
                </a:cubicBezTo>
                <a:cubicBezTo>
                  <a:pt x="1439354" y="640147"/>
                  <a:pt x="1439168" y="639961"/>
                  <a:pt x="1439168" y="639775"/>
                </a:cubicBezTo>
                <a:cubicBezTo>
                  <a:pt x="1438424" y="638845"/>
                  <a:pt x="1437680" y="637729"/>
                  <a:pt x="1436936" y="636798"/>
                </a:cubicBezTo>
                <a:lnTo>
                  <a:pt x="1436378" y="636240"/>
                </a:lnTo>
                <a:cubicBezTo>
                  <a:pt x="1435633" y="635310"/>
                  <a:pt x="1434703" y="634380"/>
                  <a:pt x="1433773" y="633450"/>
                </a:cubicBezTo>
                <a:lnTo>
                  <a:pt x="816136" y="15813"/>
                </a:lnTo>
                <a:cubicBezTo>
                  <a:pt x="815206" y="14883"/>
                  <a:pt x="814276" y="14139"/>
                  <a:pt x="813346" y="13208"/>
                </a:cubicBezTo>
                <a:lnTo>
                  <a:pt x="812788" y="12650"/>
                </a:lnTo>
                <a:lnTo>
                  <a:pt x="809997" y="10418"/>
                </a:lnTo>
                <a:cubicBezTo>
                  <a:pt x="809811" y="10418"/>
                  <a:pt x="809811" y="10232"/>
                  <a:pt x="809625" y="10232"/>
                </a:cubicBezTo>
                <a:cubicBezTo>
                  <a:pt x="808695" y="9488"/>
                  <a:pt x="807765" y="8930"/>
                  <a:pt x="806834" y="8372"/>
                </a:cubicBezTo>
                <a:cubicBezTo>
                  <a:pt x="806649" y="8186"/>
                  <a:pt x="806462" y="8186"/>
                  <a:pt x="806276" y="8000"/>
                </a:cubicBezTo>
                <a:cubicBezTo>
                  <a:pt x="805160" y="7255"/>
                  <a:pt x="804044" y="6697"/>
                  <a:pt x="802928" y="6139"/>
                </a:cubicBezTo>
                <a:lnTo>
                  <a:pt x="802742" y="6139"/>
                </a:lnTo>
                <a:cubicBezTo>
                  <a:pt x="801626" y="5581"/>
                  <a:pt x="800509" y="5023"/>
                  <a:pt x="799207" y="4465"/>
                </a:cubicBezTo>
                <a:lnTo>
                  <a:pt x="799021" y="4465"/>
                </a:lnTo>
                <a:cubicBezTo>
                  <a:pt x="796603" y="3349"/>
                  <a:pt x="793998" y="2418"/>
                  <a:pt x="791580" y="1860"/>
                </a:cubicBezTo>
                <a:lnTo>
                  <a:pt x="791394" y="1860"/>
                </a:lnTo>
                <a:cubicBezTo>
                  <a:pt x="788975" y="1116"/>
                  <a:pt x="786371" y="744"/>
                  <a:pt x="783766" y="372"/>
                </a:cubicBezTo>
                <a:lnTo>
                  <a:pt x="783022" y="372"/>
                </a:lnTo>
                <a:cubicBezTo>
                  <a:pt x="781720" y="186"/>
                  <a:pt x="780604" y="186"/>
                  <a:pt x="779301" y="0"/>
                </a:cubicBezTo>
                <a:lnTo>
                  <a:pt x="261751" y="0"/>
                </a:lnTo>
                <a:cubicBezTo>
                  <a:pt x="117388" y="0"/>
                  <a:pt x="0" y="117388"/>
                  <a:pt x="0" y="261751"/>
                </a:cubicBezTo>
                <a:lnTo>
                  <a:pt x="0" y="1394148"/>
                </a:lnTo>
                <a:cubicBezTo>
                  <a:pt x="0" y="1538511"/>
                  <a:pt x="117388" y="1655899"/>
                  <a:pt x="261751" y="1655899"/>
                </a:cubicBezTo>
                <a:lnTo>
                  <a:pt x="1188207" y="1655899"/>
                </a:lnTo>
                <a:cubicBezTo>
                  <a:pt x="1332570" y="1655899"/>
                  <a:pt x="1449958" y="1538511"/>
                  <a:pt x="1449958" y="1394148"/>
                </a:cubicBezTo>
                <a:lnTo>
                  <a:pt x="1449958" y="672889"/>
                </a:lnTo>
                <a:lnTo>
                  <a:pt x="1449958" y="669913"/>
                </a:lnTo>
                <a:close/>
                <a:moveTo>
                  <a:pt x="832321" y="466948"/>
                </a:moveTo>
                <a:lnTo>
                  <a:pt x="832321" y="189942"/>
                </a:lnTo>
                <a:lnTo>
                  <a:pt x="1259458" y="617079"/>
                </a:lnTo>
                <a:lnTo>
                  <a:pt x="982452" y="617079"/>
                </a:lnTo>
                <a:cubicBezTo>
                  <a:pt x="899666" y="617079"/>
                  <a:pt x="832321" y="549734"/>
                  <a:pt x="832321" y="466948"/>
                </a:cubicBezTo>
                <a:close/>
                <a:moveTo>
                  <a:pt x="1338337" y="1393403"/>
                </a:moveTo>
                <a:cubicBezTo>
                  <a:pt x="1338337" y="1476189"/>
                  <a:pt x="1270992" y="1543534"/>
                  <a:pt x="1188207" y="1543534"/>
                </a:cubicBezTo>
                <a:lnTo>
                  <a:pt x="261751" y="1543534"/>
                </a:lnTo>
                <a:cubicBezTo>
                  <a:pt x="178966" y="1543534"/>
                  <a:pt x="111621" y="1476189"/>
                  <a:pt x="111621" y="1393403"/>
                </a:cubicBezTo>
                <a:lnTo>
                  <a:pt x="111621" y="261007"/>
                </a:lnTo>
                <a:cubicBezTo>
                  <a:pt x="111621" y="178222"/>
                  <a:pt x="178966" y="110877"/>
                  <a:pt x="261751" y="110877"/>
                </a:cubicBezTo>
                <a:lnTo>
                  <a:pt x="720700" y="110877"/>
                </a:lnTo>
                <a:lnTo>
                  <a:pt x="720700" y="466948"/>
                </a:lnTo>
                <a:cubicBezTo>
                  <a:pt x="720700" y="611312"/>
                  <a:pt x="838088" y="728700"/>
                  <a:pt x="982452" y="728700"/>
                </a:cubicBezTo>
                <a:lnTo>
                  <a:pt x="1338523" y="728700"/>
                </a:lnTo>
                <a:lnTo>
                  <a:pt x="1338523" y="1393403"/>
                </a:lnTo>
                <a:close/>
              </a:path>
            </a:pathLst>
          </a:custGeom>
          <a:solidFill>
            <a:schemeClr val="tx1">
              <a:lumMod val="85000"/>
              <a:lumOff val="15000"/>
            </a:schemeClr>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0" name="标题 1"/>
          <p:cNvSpPr txBox="1"/>
          <p:nvPr/>
        </p:nvSpPr>
        <p:spPr>
          <a:xfrm rot="0" flipH="0" flipV="0">
            <a:off x="840400" y="2925505"/>
            <a:ext cx="2880000" cy="569220"/>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数据、数据资源与数据资产概念区分</a:t>
            </a:r>
            <a:endParaRPr kumimoji="1" lang="zh-CN" altLang="en-US"/>
          </a:p>
        </p:txBody>
      </p:sp>
      <p:sp>
        <p:nvSpPr>
          <p:cNvPr id="21" name="标题 1"/>
          <p:cNvSpPr txBox="1"/>
          <p:nvPr/>
        </p:nvSpPr>
        <p:spPr>
          <a:xfrm rot="0" flipH="0" flipV="0">
            <a:off x="840400" y="3557865"/>
            <a:ext cx="2880000" cy="1414522"/>
          </a:xfrm>
          <a:prstGeom prst="rect">
            <a:avLst/>
          </a:prstGeom>
          <a:noFill/>
          <a:ln>
            <a:noFill/>
          </a:ln>
        </p:spPr>
        <p:txBody>
          <a:bodyPr vert="horz" wrap="square" lIns="0" tIns="0" rIns="0" bIns="0" rtlCol="0" anchor="t"/>
          <a:lstStyle/>
          <a:p>
            <a:pPr algn="ctr">
              <a:lnSpc>
                <a:spcPct val="150000"/>
              </a:lnSpc>
            </a:pPr>
            <a:r>
              <a:rPr kumimoji="1" lang="en-US" altLang="zh-CN" sz="1062">
                <a:ln w="12700">
                  <a:noFill/>
                </a:ln>
                <a:solidFill>
                  <a:srgbClr val="404040">
                    <a:alpha val="100000"/>
                  </a:srgbClr>
                </a:solidFill>
                <a:latin typeface="Source Han Sans CN Normal"/>
                <a:ea typeface="Source Han Sans CN Normal"/>
                <a:cs typeface="Source Han Sans CN Normal"/>
              </a:rPr>
              <a:t>商业模式是企业为实现价值最大化，整合内外部资源，形成运营体系，满足客户需求并实现盈利的整体解决方案。不同商业模式不能轻易复制或套用。</a:t>
            </a:r>
            <a:endParaRPr kumimoji="1" lang="zh-CN" altLang="en-US"/>
          </a:p>
        </p:txBody>
      </p:sp>
      <p:sp>
        <p:nvSpPr>
          <p:cNvPr id="22" name="标题 1"/>
          <p:cNvSpPr txBox="1"/>
          <p:nvPr/>
        </p:nvSpPr>
        <p:spPr>
          <a:xfrm rot="0" flipH="0" flipV="0">
            <a:off x="2091395" y="2319166"/>
            <a:ext cx="378010" cy="36581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tx1">
              <a:lumMod val="85000"/>
              <a:lumOff val="15000"/>
            </a:schemeClr>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理论基础</a:t>
            </a:r>
            <a:endParaRPr kumimoji="1" lang="zh-CN" altLang="en-US"/>
          </a:p>
        </p:txBody>
      </p:sp>
      <p:sp>
        <p:nvSpPr>
          <p:cNvPr id="6" name="标题 1"/>
          <p:cNvSpPr txBox="1"/>
          <p:nvPr/>
        </p:nvSpPr>
        <p:spPr>
          <a:xfrm rot="0" flipH="0" flipV="0">
            <a:off x="695323" y="1432185"/>
            <a:ext cx="138025" cy="1211183"/>
          </a:xfrm>
          <a:prstGeom prst="roundRect">
            <a:avLst>
              <a:gd name="adj" fmla="val 0"/>
            </a:avLst>
          </a:prstGeom>
          <a:gradFill>
            <a:gsLst>
              <a:gs pos="0">
                <a:schemeClr val="accent1">
                  <a:lumMod val="60000"/>
                  <a:lumOff val="40000"/>
                  <a:alpha val="100000"/>
                </a:schemeClr>
              </a:gs>
              <a:gs pos="100000">
                <a:schemeClr val="accent1">
                  <a:alpha val="100000"/>
                </a:schemeClr>
              </a:gs>
            </a:gsLst>
            <a:lin ang="10800000" scaled="0"/>
          </a:gradFill>
          <a:ln cap="flat">
            <a:noFill/>
            <a:prstDash val="solid"/>
            <a:miter/>
          </a:ln>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833348" y="1432185"/>
            <a:ext cx="5949416" cy="1211183"/>
          </a:xfrm>
          <a:prstGeom prst="roundRect">
            <a:avLst>
              <a:gd name="adj" fmla="val 0"/>
            </a:avLst>
          </a:prstGeom>
          <a:solidFill>
            <a:schemeClr val="bg1"/>
          </a:solidFill>
          <a:ln cap="flat">
            <a:noFill/>
            <a:prstDash val="solid"/>
            <a:miter/>
          </a:ln>
          <a:effectLst/>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0" flipV="0">
            <a:off x="983412" y="1501594"/>
            <a:ext cx="5722188" cy="369332"/>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gradFill>
                  <a:gsLst>
                    <a:gs pos="18000">
                      <a:srgbClr val="F85050">
                        <a:alpha val="100000"/>
                      </a:srgbClr>
                    </a:gs>
                    <a:gs pos="93000">
                      <a:srgbClr val="C70808">
                        <a:alpha val="100000"/>
                      </a:srgbClr>
                    </a:gs>
                  </a:gsLst>
                  <a:lin ang="5400000" scaled="0"/>
                </a:gradFill>
                <a:latin typeface="Source Han Sans CN Bold Bold"/>
                <a:ea typeface="Source Han Sans CN Bold Bold"/>
                <a:cs typeface="Source Han Sans CN Bold Bold"/>
              </a:rPr>
              <a:t>全面收益观理论</a:t>
            </a:r>
            <a:endParaRPr kumimoji="1" lang="zh-CN" altLang="en-US"/>
          </a:p>
        </p:txBody>
      </p:sp>
      <p:sp>
        <p:nvSpPr>
          <p:cNvPr id="9" name="标题 1"/>
          <p:cNvSpPr txBox="1"/>
          <p:nvPr/>
        </p:nvSpPr>
        <p:spPr>
          <a:xfrm rot="0" flipH="0" flipV="0">
            <a:off x="983412" y="1854212"/>
            <a:ext cx="5718738" cy="708317"/>
          </a:xfrm>
          <a:prstGeom prst="rect">
            <a:avLst/>
          </a:prstGeom>
          <a:noFill/>
          <a:ln>
            <a:noFill/>
          </a:ln>
        </p:spPr>
        <p:txBody>
          <a:bodyPr vert="horz" wrap="square" lIns="91440" tIns="45720" rIns="91440" bIns="45720" rtlCol="0" anchor="t"/>
          <a:lstStyle/>
          <a:p>
            <a:pPr algn="l">
              <a:lnSpc>
                <a:spcPct val="150000"/>
              </a:lnSpc>
            </a:pPr>
            <a:r>
              <a:rPr kumimoji="1" lang="en-US" altLang="zh-CN" sz="1083">
                <a:ln w="12700">
                  <a:noFill/>
                </a:ln>
                <a:solidFill>
                  <a:srgbClr val="404040">
                    <a:alpha val="100000"/>
                  </a:srgbClr>
                </a:solidFill>
                <a:latin typeface="Source Han Sans CN Normal"/>
                <a:ea typeface="Source Han Sans CN Normal"/>
                <a:cs typeface="Source Han Sans CN Normal"/>
              </a:rPr>
              <a:t>全面收益观下，企业收益是一定时期内净资产的增量，包括已确认并实现和未实现部分。在数据资产入表中应用该理论，能更真实反映数据资产价值。</a:t>
            </a:r>
            <a:endParaRPr kumimoji="1" lang="zh-CN" altLang="en-US"/>
          </a:p>
        </p:txBody>
      </p:sp>
      <p:sp>
        <p:nvSpPr>
          <p:cNvPr id="10" name="标题 1"/>
          <p:cNvSpPr txBox="1"/>
          <p:nvPr/>
        </p:nvSpPr>
        <p:spPr>
          <a:xfrm rot="0" flipH="0" flipV="0">
            <a:off x="695323" y="2925318"/>
            <a:ext cx="138025" cy="1211183"/>
          </a:xfrm>
          <a:prstGeom prst="roundRect">
            <a:avLst>
              <a:gd name="adj" fmla="val 0"/>
            </a:avLst>
          </a:prstGeom>
          <a:gradFill>
            <a:gsLst>
              <a:gs pos="0">
                <a:schemeClr val="accent1">
                  <a:lumMod val="60000"/>
                  <a:lumOff val="40000"/>
                  <a:alpha val="100000"/>
                </a:schemeClr>
              </a:gs>
              <a:gs pos="100000">
                <a:schemeClr val="accent1">
                  <a:alpha val="100000"/>
                </a:schemeClr>
              </a:gs>
            </a:gsLst>
            <a:lin ang="10800000" scaled="0"/>
          </a:gradFill>
          <a:ln cap="flat">
            <a:noFill/>
            <a:prstDash val="solid"/>
            <a:miter/>
          </a:ln>
          <a:effectLst/>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0" flipV="0">
            <a:off x="833348" y="2925318"/>
            <a:ext cx="5949416" cy="1211183"/>
          </a:xfrm>
          <a:prstGeom prst="roundRect">
            <a:avLst>
              <a:gd name="adj" fmla="val 0"/>
            </a:avLst>
          </a:prstGeom>
          <a:solidFill>
            <a:schemeClr val="bg1"/>
          </a:solidFill>
          <a:ln cap="flat">
            <a:noFill/>
            <a:prstDash val="solid"/>
            <a:miter/>
          </a:ln>
          <a:effectLst/>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0" flipH="0" flipV="0">
            <a:off x="983412" y="2994727"/>
            <a:ext cx="5722188" cy="369332"/>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gradFill>
                  <a:gsLst>
                    <a:gs pos="18000">
                      <a:srgbClr val="F85050">
                        <a:alpha val="100000"/>
                      </a:srgbClr>
                    </a:gs>
                    <a:gs pos="93000">
                      <a:srgbClr val="C70808">
                        <a:alpha val="100000"/>
                      </a:srgbClr>
                    </a:gs>
                  </a:gsLst>
                  <a:lin ang="5400000" scaled="0"/>
                </a:gradFill>
                <a:latin typeface="Source Han Sans CN Bold Bold"/>
                <a:ea typeface="Source Han Sans CN Bold Bold"/>
                <a:cs typeface="Source Han Sans CN Bold Bold"/>
              </a:rPr>
              <a:t>数据资产化理论</a:t>
            </a:r>
            <a:endParaRPr kumimoji="1" lang="zh-CN" altLang="en-US"/>
          </a:p>
        </p:txBody>
      </p:sp>
      <p:sp>
        <p:nvSpPr>
          <p:cNvPr id="13" name="标题 1"/>
          <p:cNvSpPr txBox="1"/>
          <p:nvPr/>
        </p:nvSpPr>
        <p:spPr>
          <a:xfrm rot="0" flipH="0" flipV="0">
            <a:off x="983412" y="3347345"/>
            <a:ext cx="5718738" cy="695617"/>
          </a:xfrm>
          <a:prstGeom prst="rect">
            <a:avLst/>
          </a:prstGeom>
          <a:noFill/>
          <a:ln>
            <a:noFill/>
          </a:ln>
        </p:spPr>
        <p:txBody>
          <a:bodyPr vert="horz" wrap="square" lIns="91440" tIns="45720" rIns="91440" bIns="45720" rtlCol="0" anchor="t"/>
          <a:lstStyle/>
          <a:p>
            <a:pPr algn="l">
              <a:lnSpc>
                <a:spcPct val="150000"/>
              </a:lnSpc>
            </a:pPr>
            <a:r>
              <a:rPr kumimoji="1" lang="en-US" altLang="zh-CN" sz="1083">
                <a:ln w="12700">
                  <a:noFill/>
                </a:ln>
                <a:solidFill>
                  <a:srgbClr val="404040">
                    <a:alpha val="100000"/>
                  </a:srgbClr>
                </a:solidFill>
                <a:latin typeface="Source Han Sans CN Normal"/>
                <a:ea typeface="Source Han Sans CN Normal"/>
                <a:cs typeface="Source Han Sans CN Normal"/>
              </a:rPr>
              <a:t>数据资产化是数据转化为可入表资产并变现的过程，包括数据获取、收集、整理、分析、应用、管理等环节。</a:t>
            </a:r>
            <a:endParaRPr kumimoji="1" lang="zh-CN" altLang="en-US"/>
          </a:p>
        </p:txBody>
      </p:sp>
      <p:sp>
        <p:nvSpPr>
          <p:cNvPr id="14" name="标题 1"/>
          <p:cNvSpPr txBox="1"/>
          <p:nvPr/>
        </p:nvSpPr>
        <p:spPr>
          <a:xfrm rot="0" flipH="0" flipV="0">
            <a:off x="695323" y="4418451"/>
            <a:ext cx="138025" cy="1211183"/>
          </a:xfrm>
          <a:prstGeom prst="roundRect">
            <a:avLst>
              <a:gd name="adj" fmla="val 0"/>
            </a:avLst>
          </a:prstGeom>
          <a:gradFill>
            <a:gsLst>
              <a:gs pos="0">
                <a:schemeClr val="accent1">
                  <a:lumMod val="60000"/>
                  <a:lumOff val="40000"/>
                  <a:alpha val="100000"/>
                </a:schemeClr>
              </a:gs>
              <a:gs pos="100000">
                <a:schemeClr val="accent1">
                  <a:alpha val="100000"/>
                </a:schemeClr>
              </a:gs>
            </a:gsLst>
            <a:lin ang="10800000" scaled="0"/>
          </a:gradFill>
          <a:ln cap="flat">
            <a:noFill/>
            <a:prstDash val="solid"/>
            <a:miter/>
          </a:ln>
          <a:effectLst/>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0" flipH="0" flipV="0">
            <a:off x="833348" y="4418451"/>
            <a:ext cx="5949416" cy="1211183"/>
          </a:xfrm>
          <a:prstGeom prst="roundRect">
            <a:avLst>
              <a:gd name="adj" fmla="val 0"/>
            </a:avLst>
          </a:prstGeom>
          <a:solidFill>
            <a:schemeClr val="bg1"/>
          </a:solidFill>
          <a:ln cap="flat">
            <a:noFill/>
            <a:prstDash val="solid"/>
            <a:miter/>
          </a:ln>
          <a:effectLst/>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983412" y="4487860"/>
            <a:ext cx="5722188" cy="369332"/>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gradFill>
                  <a:gsLst>
                    <a:gs pos="18000">
                      <a:srgbClr val="F85050">
                        <a:alpha val="100000"/>
                      </a:srgbClr>
                    </a:gs>
                    <a:gs pos="93000">
                      <a:srgbClr val="C70808">
                        <a:alpha val="100000"/>
                      </a:srgbClr>
                    </a:gs>
                  </a:gsLst>
                  <a:lin ang="5400000" scaled="0"/>
                </a:gradFill>
                <a:latin typeface="Source Han Sans CN Bold Bold"/>
                <a:ea typeface="Source Han Sans CN Bold Bold"/>
                <a:cs typeface="Source Han Sans CN Bold Bold"/>
              </a:rPr>
              <a:t>商业模式画布理论</a:t>
            </a:r>
            <a:endParaRPr kumimoji="1" lang="zh-CN" altLang="en-US"/>
          </a:p>
        </p:txBody>
      </p:sp>
      <p:sp>
        <p:nvSpPr>
          <p:cNvPr id="17" name="标题 1"/>
          <p:cNvSpPr txBox="1"/>
          <p:nvPr/>
        </p:nvSpPr>
        <p:spPr>
          <a:xfrm rot="0" flipH="0" flipV="0">
            <a:off x="983412" y="4840478"/>
            <a:ext cx="5718738" cy="682917"/>
          </a:xfrm>
          <a:prstGeom prst="rect">
            <a:avLst/>
          </a:prstGeom>
          <a:noFill/>
          <a:ln>
            <a:noFill/>
          </a:ln>
        </p:spPr>
        <p:txBody>
          <a:bodyPr vert="horz" wrap="square" lIns="91440" tIns="45720" rIns="91440" bIns="45720" rtlCol="0" anchor="t"/>
          <a:lstStyle/>
          <a:p>
            <a:pPr algn="l">
              <a:lnSpc>
                <a:spcPct val="150000"/>
              </a:lnSpc>
            </a:pPr>
            <a:r>
              <a:rPr kumimoji="1" lang="en-US" altLang="zh-CN" sz="1083">
                <a:ln w="12700">
                  <a:noFill/>
                </a:ln>
                <a:solidFill>
                  <a:srgbClr val="404040">
                    <a:alpha val="100000"/>
                  </a:srgbClr>
                </a:solidFill>
                <a:latin typeface="Source Han Sans CN Normal"/>
                <a:ea typeface="Source Han Sans CN Normal"/>
                <a:cs typeface="Source Han Sans CN Normal"/>
              </a:rPr>
              <a:t>商业模式画布模型将商业模式分为 4 大视角和 9 大模块，可用于规划企业战略，使业务和商业模式紧密结合。</a:t>
            </a:r>
            <a:endParaRPr kumimoji="1" lang="zh-CN" altLang="en-US"/>
          </a:p>
        </p:txBody>
      </p:sp>
      <p:pic>
        <p:nvPicPr>
          <p:cNvPr id="18" name="图片"/>
          <p:cNvPicPr>
            <a:picLocks noChangeAspect="1"/>
          </p:cNvPicPr>
          <p:nvPr/>
        </p:nvPicPr>
        <p:blipFill>
          <a:blip r:embed="rId3">
            <a:alphaModFix amt="100000"/>
          </a:blip>
          <a:srcRect l="28045" t="4302" r="15819" b="7101"/>
          <a:stretch>
            <a:fillRect/>
          </a:stretch>
        </p:blipFill>
        <p:spPr>
          <a:xfrm rot="0" flipH="0" flipV="0">
            <a:off x="7177148" y="1432185"/>
            <a:ext cx="4301080" cy="4197449"/>
          </a:xfrm>
          <a:custGeom>
            <a:avLst/>
            <a:gdLst/>
            <a:rect l="l" t="t" r="r" b="b"/>
            <a:pathLst>
              <a:path w="4301080" h="4197449">
                <a:moveTo>
                  <a:pt x="0" y="0"/>
                </a:moveTo>
                <a:lnTo>
                  <a:pt x="4301080" y="0"/>
                </a:lnTo>
                <a:lnTo>
                  <a:pt x="4301080" y="4197449"/>
                </a:lnTo>
                <a:lnTo>
                  <a:pt x="0" y="4197449"/>
                </a:lnTo>
                <a:close/>
              </a:path>
            </a:pathLst>
          </a:custGeom>
          <a:noFill/>
          <a:ln>
            <a:noFill/>
          </a:ln>
        </p:spPr>
      </p:pic>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948180" cy="625571"/>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72">
                <a:ln>
                  <a:noFill/>
                </a:ln>
                <a:solidFill>
                  <a:srgbClr val="0D0D0D">
                    <a:alpha val="100000"/>
                  </a:srgbClr>
                </a:solidFill>
                <a:latin typeface="Source Han Sans CN Bold Bold"/>
                <a:ea typeface="Source Han Sans CN Bold Bold"/>
                <a:cs typeface="Source Han Sans CN Bold Bold"/>
              </a:rPr>
              <a:t>文献综述</a:t>
            </a:r>
            <a:endParaRPr kumimoji="1" lang="zh-CN" altLang="en-US"/>
          </a:p>
        </p:txBody>
      </p:sp>
      <p:sp>
        <p:nvSpPr>
          <p:cNvPr id="6" name="标题 1"/>
          <p:cNvSpPr txBox="1"/>
          <p:nvPr/>
        </p:nvSpPr>
        <p:spPr>
          <a:xfrm rot="0" flipH="0" flipV="0">
            <a:off x="-12700" y="3538109"/>
            <a:ext cx="12204700" cy="508861"/>
          </a:xfrm>
          <a:custGeom>
            <a:avLst/>
            <a:gdLst>
              <a:gd name="connsiteX0" fmla="*/ 0 w 12204700"/>
              <a:gd name="connsiteY0" fmla="*/ 343761 h 508861"/>
              <a:gd name="connsiteX1" fmla="*/ 2286000 w 12204700"/>
              <a:gd name="connsiteY1" fmla="*/ 861 h 508861"/>
              <a:gd name="connsiteX2" fmla="*/ 5588000 w 12204700"/>
              <a:gd name="connsiteY2" fmla="*/ 432661 h 508861"/>
              <a:gd name="connsiteX3" fmla="*/ 8788400 w 12204700"/>
              <a:gd name="connsiteY3" fmla="*/ 64361 h 508861"/>
              <a:gd name="connsiteX4" fmla="*/ 12204700 w 12204700"/>
              <a:gd name="connsiteY4" fmla="*/ 508861 h 508861"/>
            </a:gdLst>
            <a:rect l="l" t="t" r="r" b="b"/>
            <a:pathLst>
              <a:path w="12204700" h="508861">
                <a:moveTo>
                  <a:pt x="0" y="343761"/>
                </a:moveTo>
                <a:cubicBezTo>
                  <a:pt x="677333" y="164902"/>
                  <a:pt x="1354667" y="-13956"/>
                  <a:pt x="2286000" y="861"/>
                </a:cubicBezTo>
                <a:cubicBezTo>
                  <a:pt x="3217333" y="15678"/>
                  <a:pt x="4504267" y="422078"/>
                  <a:pt x="5588000" y="432661"/>
                </a:cubicBezTo>
                <a:cubicBezTo>
                  <a:pt x="6671733" y="443244"/>
                  <a:pt x="7685617" y="51661"/>
                  <a:pt x="8788400" y="64361"/>
                </a:cubicBezTo>
                <a:cubicBezTo>
                  <a:pt x="9891183" y="77061"/>
                  <a:pt x="11047941" y="292961"/>
                  <a:pt x="12204700" y="508861"/>
                </a:cubicBezTo>
              </a:path>
            </a:pathLst>
          </a:custGeom>
          <a:noFill/>
          <a:ln w="1905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50800" y="3513570"/>
            <a:ext cx="12268200" cy="457200"/>
          </a:xfrm>
          <a:custGeom>
            <a:avLst/>
            <a:gdLst>
              <a:gd name="connsiteX0" fmla="*/ 0 w 12268200"/>
              <a:gd name="connsiteY0" fmla="*/ 0 h 457200"/>
              <a:gd name="connsiteX1" fmla="*/ 2260600 w 12268200"/>
              <a:gd name="connsiteY1" fmla="*/ 342900 h 457200"/>
              <a:gd name="connsiteX2" fmla="*/ 6210300 w 12268200"/>
              <a:gd name="connsiteY2" fmla="*/ 177800 h 457200"/>
              <a:gd name="connsiteX3" fmla="*/ 9639300 w 12268200"/>
              <a:gd name="connsiteY3" fmla="*/ 457200 h 457200"/>
              <a:gd name="connsiteX4" fmla="*/ 12268200 w 12268200"/>
              <a:gd name="connsiteY4" fmla="*/ 177800 h 457200"/>
            </a:gdLst>
            <a:rect l="l" t="t" r="r" b="b"/>
            <a:pathLst>
              <a:path w="12268200" h="457200">
                <a:moveTo>
                  <a:pt x="0" y="0"/>
                </a:moveTo>
                <a:cubicBezTo>
                  <a:pt x="612775" y="156633"/>
                  <a:pt x="1225550" y="313267"/>
                  <a:pt x="2260600" y="342900"/>
                </a:cubicBezTo>
                <a:cubicBezTo>
                  <a:pt x="3295650" y="372533"/>
                  <a:pt x="4980517" y="158750"/>
                  <a:pt x="6210300" y="177800"/>
                </a:cubicBezTo>
                <a:cubicBezTo>
                  <a:pt x="7440083" y="196850"/>
                  <a:pt x="8629650" y="457200"/>
                  <a:pt x="9639300" y="457200"/>
                </a:cubicBezTo>
                <a:cubicBezTo>
                  <a:pt x="10648950" y="457200"/>
                  <a:pt x="11458575" y="317500"/>
                  <a:pt x="12268200" y="177800"/>
                </a:cubicBezTo>
              </a:path>
            </a:pathLst>
          </a:custGeom>
          <a:noFill/>
          <a:ln w="12700" cap="sq">
            <a:solidFill>
              <a:schemeClr val="accent1">
                <a:alpha val="4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25400" y="3246870"/>
            <a:ext cx="12230100" cy="927595"/>
          </a:xfrm>
          <a:custGeom>
            <a:avLst/>
            <a:gdLst>
              <a:gd name="connsiteX0" fmla="*/ 0 w 12230100"/>
              <a:gd name="connsiteY0" fmla="*/ 0 h 927595"/>
              <a:gd name="connsiteX1" fmla="*/ 2489200 w 12230100"/>
              <a:gd name="connsiteY1" fmla="*/ 927100 h 927595"/>
              <a:gd name="connsiteX2" fmla="*/ 5842000 w 12230100"/>
              <a:gd name="connsiteY2" fmla="*/ 139700 h 927595"/>
              <a:gd name="connsiteX3" fmla="*/ 9258300 w 12230100"/>
              <a:gd name="connsiteY3" fmla="*/ 889000 h 927595"/>
              <a:gd name="connsiteX4" fmla="*/ 12230100 w 12230100"/>
              <a:gd name="connsiteY4" fmla="*/ 127000 h 927595"/>
            </a:gdLst>
            <a:rect l="l" t="t" r="r" b="b"/>
            <a:pathLst>
              <a:path w="12230100" h="927595">
                <a:moveTo>
                  <a:pt x="0" y="0"/>
                </a:moveTo>
                <a:cubicBezTo>
                  <a:pt x="757766" y="451908"/>
                  <a:pt x="1515533" y="903817"/>
                  <a:pt x="2489200" y="927100"/>
                </a:cubicBezTo>
                <a:cubicBezTo>
                  <a:pt x="3462867" y="950383"/>
                  <a:pt x="4713817" y="146050"/>
                  <a:pt x="5842000" y="139700"/>
                </a:cubicBezTo>
                <a:cubicBezTo>
                  <a:pt x="6970183" y="133350"/>
                  <a:pt x="8193617" y="891117"/>
                  <a:pt x="9258300" y="889000"/>
                </a:cubicBezTo>
                <a:cubicBezTo>
                  <a:pt x="10322983" y="886883"/>
                  <a:pt x="11276541" y="506941"/>
                  <a:pt x="12230100" y="127000"/>
                </a:cubicBezTo>
              </a:path>
            </a:pathLst>
          </a:custGeom>
          <a:no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875095" y="3470202"/>
            <a:ext cx="135813" cy="135813"/>
          </a:xfrm>
          <a:prstGeom prst="ellipse">
            <a:avLst/>
          </a:prstGeom>
          <a:solidFill>
            <a:schemeClr val="accent1"/>
          </a:solidFill>
          <a:ln w="41275" cap="sq">
            <a:solidFill>
              <a:schemeClr val="bg1"/>
            </a:solidFill>
            <a:miter/>
          </a:ln>
          <a:effectLst>
            <a:outerShdw dist="0" blurRad="127000" dir="0" sx="102000" sy="102000" kx="0" ky="0" algn="ctr" rotWithShape="0">
              <a:schemeClr val="accent1">
                <a:lumMod val="90000"/>
                <a:lumOff val="10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10" name="标题 1"/>
          <p:cNvSpPr txBox="1"/>
          <p:nvPr/>
        </p:nvSpPr>
        <p:spPr>
          <a:xfrm rot="0" flipH="0" flipV="0">
            <a:off x="3551594" y="3866819"/>
            <a:ext cx="135813" cy="135813"/>
          </a:xfrm>
          <a:prstGeom prst="ellipse">
            <a:avLst/>
          </a:prstGeom>
          <a:solidFill>
            <a:schemeClr val="accent1"/>
          </a:solidFill>
          <a:ln w="41275" cap="sq">
            <a:solidFill>
              <a:schemeClr val="bg1"/>
            </a:solidFill>
            <a:miter/>
          </a:ln>
          <a:effectLst>
            <a:outerShdw dist="0" blurRad="127000" dir="0" sx="102000" sy="102000" kx="0" ky="0" algn="ctr" rotWithShape="0">
              <a:schemeClr val="accent1">
                <a:lumMod val="90000"/>
                <a:lumOff val="10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9846497" y="3594586"/>
            <a:ext cx="135813" cy="135813"/>
          </a:xfrm>
          <a:prstGeom prst="ellipse">
            <a:avLst/>
          </a:prstGeom>
          <a:solidFill>
            <a:schemeClr val="accent1"/>
          </a:solidFill>
          <a:ln w="41275" cap="sq">
            <a:solidFill>
              <a:schemeClr val="bg1"/>
            </a:solidFill>
            <a:miter/>
          </a:ln>
          <a:effectLst>
            <a:outerShdw dist="0" blurRad="127000" dir="0" sx="102000" sy="102000" kx="0" ky="0" algn="ctr" rotWithShape="0">
              <a:schemeClr val="accent1">
                <a:lumMod val="90000"/>
                <a:lumOff val="10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12" name="标题 1"/>
          <p:cNvSpPr txBox="1"/>
          <p:nvPr/>
        </p:nvSpPr>
        <p:spPr>
          <a:xfrm rot="0" flipH="0" flipV="0">
            <a:off x="5765546" y="3305839"/>
            <a:ext cx="135813" cy="135813"/>
          </a:xfrm>
          <a:prstGeom prst="ellipse">
            <a:avLst/>
          </a:prstGeom>
          <a:solidFill>
            <a:schemeClr val="accent1"/>
          </a:solidFill>
          <a:ln w="41275" cap="sq">
            <a:solidFill>
              <a:schemeClr val="bg1"/>
            </a:solidFill>
            <a:miter/>
          </a:ln>
          <a:effectLst>
            <a:outerShdw dist="0" blurRad="127000" dir="0" sx="102000" sy="102000" kx="0" ky="0" algn="ctr" rotWithShape="0">
              <a:schemeClr val="accent1">
                <a:lumMod val="90000"/>
                <a:lumOff val="10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7842095" y="3808072"/>
            <a:ext cx="135813" cy="135813"/>
          </a:xfrm>
          <a:prstGeom prst="ellipse">
            <a:avLst/>
          </a:prstGeom>
          <a:solidFill>
            <a:schemeClr val="accent1"/>
          </a:solidFill>
          <a:ln w="41275" cap="sq">
            <a:solidFill>
              <a:schemeClr val="bg1"/>
            </a:solidFill>
            <a:miter/>
          </a:ln>
          <a:effectLst>
            <a:outerShdw dist="0" blurRad="127000" dir="0" sx="102000" sy="102000" kx="0" ky="0" algn="ctr" rotWithShape="0">
              <a:schemeClr val="accent1">
                <a:lumMod val="90000"/>
                <a:lumOff val="10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14" name="标题 1"/>
          <p:cNvSpPr txBox="1"/>
          <p:nvPr/>
        </p:nvSpPr>
        <p:spPr>
          <a:xfrm rot="0" flipH="0" flipV="0">
            <a:off x="504726" y="2111803"/>
            <a:ext cx="2876550" cy="1238374"/>
          </a:xfrm>
          <a:prstGeom prst="rect">
            <a:avLst/>
          </a:prstGeom>
          <a:noFill/>
          <a:ln>
            <a:noFill/>
          </a:ln>
        </p:spPr>
        <p:txBody>
          <a:bodyPr vert="horz" wrap="square" lIns="0" tIns="0" rIns="0" bIns="0" rtlCol="0" anchor="t"/>
          <a:lstStyle/>
          <a:p>
            <a:pPr algn="ctr">
              <a:lnSpc>
                <a:spcPct val="130000"/>
              </a:lnSpc>
            </a:pPr>
            <a:r>
              <a:rPr kumimoji="1" lang="en-US" altLang="zh-CN" sz="830">
                <a:ln w="12700">
                  <a:noFill/>
                </a:ln>
                <a:solidFill>
                  <a:srgbClr val="262626">
                    <a:alpha val="100000"/>
                  </a:srgbClr>
                </a:solidFill>
                <a:latin typeface="Source Han Sans CN Normal"/>
                <a:ea typeface="Source Han Sans CN Normal"/>
                <a:cs typeface="Source Han Sans CN Normal"/>
              </a:rPr>
              <a:t>表内确认观：认为数据可按相似标准确认为资产，可计入“无形资产”“存货”或单设“数据资产”科目。
表外披露观：认为数据资产会计计量不确定，适合表外披露，可编制“第四张报表”。
无须确认观：基于谨慎性原则，不应将数据视作资产纳入报表，应费用化处理。</a:t>
            </a:r>
            <a:endParaRPr kumimoji="1" lang="zh-CN" altLang="en-US"/>
          </a:p>
        </p:txBody>
      </p:sp>
      <p:sp>
        <p:nvSpPr>
          <p:cNvPr id="15" name="标题 1"/>
          <p:cNvSpPr txBox="1"/>
          <p:nvPr/>
        </p:nvSpPr>
        <p:spPr>
          <a:xfrm rot="0" flipH="0" flipV="0">
            <a:off x="504726" y="1314835"/>
            <a:ext cx="2876550" cy="695176"/>
          </a:xfrm>
          <a:prstGeom prst="rect">
            <a:avLst/>
          </a:prstGeom>
          <a:noFill/>
          <a:ln>
            <a:noFill/>
          </a:ln>
        </p:spPr>
        <p:txBody>
          <a:bodyPr vert="horz" wrap="square" lIns="91440" tIns="45720" rIns="91440" bIns="45720" rtlCol="0" anchor="b"/>
          <a:lstStyle/>
          <a:p>
            <a:pPr algn="ctr">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数据资产应否入表</a:t>
            </a:r>
            <a:endParaRPr kumimoji="1" lang="zh-CN" altLang="en-US"/>
          </a:p>
        </p:txBody>
      </p:sp>
      <p:sp>
        <p:nvSpPr>
          <p:cNvPr id="16" name="标题 1"/>
          <p:cNvSpPr txBox="1"/>
          <p:nvPr/>
        </p:nvSpPr>
        <p:spPr>
          <a:xfrm rot="0" flipH="0" flipV="0">
            <a:off x="4395177" y="2111803"/>
            <a:ext cx="2876550" cy="1238374"/>
          </a:xfrm>
          <a:prstGeom prst="rect">
            <a:avLst/>
          </a:prstGeom>
          <a:noFill/>
          <a:ln>
            <a:noFill/>
          </a:ln>
        </p:spPr>
        <p:txBody>
          <a:bodyPr vert="horz" wrap="square" lIns="0" tIns="0" rIns="0" bIns="0" rtlCol="0" anchor="t"/>
          <a:lstStyle/>
          <a:p>
            <a:pPr algn="ctr">
              <a:lnSpc>
                <a:spcPct val="130000"/>
              </a:lnSpc>
            </a:pPr>
            <a:r>
              <a:rPr kumimoji="1" lang="en-US" altLang="zh-CN" sz="830">
                <a:ln w="12700">
                  <a:noFill/>
                </a:ln>
                <a:solidFill>
                  <a:srgbClr val="262626">
                    <a:alpha val="100000"/>
                  </a:srgbClr>
                </a:solidFill>
                <a:latin typeface="Source Han Sans CN Normal"/>
                <a:ea typeface="Source Han Sans CN Normal"/>
                <a:cs typeface="Source Han Sans CN Normal"/>
              </a:rPr>
              <a:t>数据资产合规与确权难：数据来源与使用主体可能不一致，确权法规不完善，成本高，市场机制不成熟。
数据资产科目划分难：会计学界对数据资产应确认为哪类科目未达成共识，实务中科目确认尚不明确。
数据资产成本归集与分摊难：缺乏成熟的估值模型，数据处理系统统一，成本归集和分配困难。
数据资产的审计面临挑战：审计工作量和复杂性增加，存在企业操纵利润和虚假披露风险。</a:t>
            </a:r>
            <a:endParaRPr kumimoji="1" lang="zh-CN" altLang="en-US"/>
          </a:p>
        </p:txBody>
      </p:sp>
      <p:sp>
        <p:nvSpPr>
          <p:cNvPr id="17" name="标题 1"/>
          <p:cNvSpPr txBox="1"/>
          <p:nvPr/>
        </p:nvSpPr>
        <p:spPr>
          <a:xfrm rot="0" flipH="0" flipV="0">
            <a:off x="4395177" y="1314835"/>
            <a:ext cx="2876550" cy="695176"/>
          </a:xfrm>
          <a:prstGeom prst="rect">
            <a:avLst/>
          </a:prstGeom>
          <a:noFill/>
          <a:ln>
            <a:noFill/>
          </a:ln>
        </p:spPr>
        <p:txBody>
          <a:bodyPr vert="horz" wrap="square" lIns="91440" tIns="45720" rIns="91440" bIns="45720" rtlCol="0" anchor="b"/>
          <a:lstStyle/>
          <a:p>
            <a:pPr algn="ctr">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数据资产如何入表</a:t>
            </a:r>
            <a:endParaRPr kumimoji="1" lang="zh-CN" altLang="en-US"/>
          </a:p>
        </p:txBody>
      </p:sp>
      <p:sp>
        <p:nvSpPr>
          <p:cNvPr id="18" name="标题 1"/>
          <p:cNvSpPr txBox="1"/>
          <p:nvPr/>
        </p:nvSpPr>
        <p:spPr>
          <a:xfrm rot="0" flipH="0" flipV="0">
            <a:off x="8476128" y="2111803"/>
            <a:ext cx="2876550" cy="1238374"/>
          </a:xfrm>
          <a:prstGeom prst="rect">
            <a:avLst/>
          </a:prstGeom>
          <a:noFill/>
          <a:ln>
            <a:noFill/>
          </a:ln>
        </p:spPr>
        <p:txBody>
          <a:bodyPr vert="horz" wrap="square" lIns="0" tIns="0" rIns="0" bIns="0" rtlCol="0" anchor="t"/>
          <a:lstStyle/>
          <a:p>
            <a:pPr algn="ctr">
              <a:lnSpc>
                <a:spcPct val="130000"/>
              </a:lnSpc>
            </a:pPr>
            <a:r>
              <a:rPr kumimoji="1" lang="en-US" altLang="zh-CN" sz="830">
                <a:ln w="12700">
                  <a:noFill/>
                </a:ln>
                <a:solidFill>
                  <a:srgbClr val="262626">
                    <a:alpha val="100000"/>
                  </a:srgbClr>
                </a:solidFill>
                <a:latin typeface="Source Han Sans CN Normal"/>
                <a:ea typeface="Source Han Sans CN Normal"/>
                <a:cs typeface="Source Han Sans CN Normal"/>
              </a:rPr>
              <a:t>入表确认标准：数据资源需同时符合企业依法拥有或控制、权属明确、来源清晰、预期为企业带来经济利益流入等条件，才能确认为数据资产。
科目设置：主流观点有在“存货”“无形资产”下新增“数据资产”二级科目或单独新建“数据资产”科目。
计量属性：国外有学者明确相关概念，国内官方未明确规定，学者提出多种观点。
入表处理方法：不同学者对数据资产后续计量、入账方式等有不同观点。</a:t>
            </a:r>
            <a:endParaRPr kumimoji="1" lang="zh-CN" altLang="en-US"/>
          </a:p>
        </p:txBody>
      </p:sp>
      <p:sp>
        <p:nvSpPr>
          <p:cNvPr id="19" name="标题 1"/>
          <p:cNvSpPr txBox="1"/>
          <p:nvPr/>
        </p:nvSpPr>
        <p:spPr>
          <a:xfrm rot="0" flipH="0" flipV="0">
            <a:off x="8476128" y="1314835"/>
            <a:ext cx="2876550" cy="695176"/>
          </a:xfrm>
          <a:prstGeom prst="rect">
            <a:avLst/>
          </a:prstGeom>
          <a:noFill/>
          <a:ln>
            <a:noFill/>
          </a:ln>
        </p:spPr>
        <p:txBody>
          <a:bodyPr vert="horz" wrap="square" lIns="91440" tIns="45720" rIns="91440" bIns="45720" rtlCol="0" anchor="b"/>
          <a:lstStyle/>
          <a:p>
            <a:pPr algn="ctr">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文献评述</a:t>
            </a:r>
            <a:endParaRPr kumimoji="1" lang="zh-CN" altLang="en-US"/>
          </a:p>
        </p:txBody>
      </p:sp>
      <p:sp>
        <p:nvSpPr>
          <p:cNvPr id="20" name="标题 1"/>
          <p:cNvSpPr txBox="1"/>
          <p:nvPr/>
        </p:nvSpPr>
        <p:spPr>
          <a:xfrm rot="0" flipH="0" flipV="0">
            <a:off x="2181225" y="4971432"/>
            <a:ext cx="2876550" cy="1264267"/>
          </a:xfrm>
          <a:prstGeom prst="rect">
            <a:avLst/>
          </a:prstGeom>
          <a:noFill/>
          <a:ln>
            <a:noFill/>
          </a:ln>
        </p:spPr>
        <p:txBody>
          <a:bodyPr vert="horz" wrap="square" lIns="0" tIns="0" rIns="0" bIns="0" rtlCol="0" anchor="t"/>
          <a:lstStyle/>
          <a:p>
            <a:pPr algn="ctr">
              <a:lnSpc>
                <a:spcPct val="130000"/>
              </a:lnSpc>
            </a:pPr>
            <a:r>
              <a:rPr kumimoji="1" lang="en-US" altLang="zh-CN" sz="830">
                <a:ln w="12700">
                  <a:noFill/>
                </a:ln>
                <a:solidFill>
                  <a:srgbClr val="262626">
                    <a:alpha val="100000"/>
                  </a:srgbClr>
                </a:solidFill>
                <a:latin typeface="Source Han Sans CN Normal"/>
                <a:ea typeface="Source Han Sans CN Normal"/>
                <a:cs typeface="Source Han Sans CN Normal"/>
              </a:rPr>
              <a:t>财会领域的商业模式概念：商业模式是实现向客户转移价值的方式，包括生产、传递和捕获价值的过程。
商业模式与企业会计准则的联系：国内外会计准则制定机构需考虑商业模式对财务信息体系的影响，部分准则已运用商业模式。</a:t>
            </a:r>
            <a:endParaRPr kumimoji="1" lang="zh-CN" altLang="en-US"/>
          </a:p>
        </p:txBody>
      </p:sp>
      <p:sp>
        <p:nvSpPr>
          <p:cNvPr id="21" name="标题 1"/>
          <p:cNvSpPr txBox="1"/>
          <p:nvPr/>
        </p:nvSpPr>
        <p:spPr>
          <a:xfrm rot="0" flipH="0" flipV="0">
            <a:off x="2181225" y="4174465"/>
            <a:ext cx="2876550" cy="695176"/>
          </a:xfrm>
          <a:prstGeom prst="rect">
            <a:avLst/>
          </a:prstGeom>
          <a:noFill/>
          <a:ln>
            <a:noFill/>
          </a:ln>
        </p:spPr>
        <p:txBody>
          <a:bodyPr vert="horz" wrap="square" lIns="91440" tIns="45720" rIns="91440" bIns="45720" rtlCol="0" anchor="b"/>
          <a:lstStyle/>
          <a:p>
            <a:pPr algn="ctr">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数据资产入表难点</a:t>
            </a:r>
            <a:endParaRPr kumimoji="1" lang="zh-CN" altLang="en-US"/>
          </a:p>
        </p:txBody>
      </p:sp>
      <p:sp>
        <p:nvSpPr>
          <p:cNvPr id="22" name="标题 1"/>
          <p:cNvSpPr txBox="1"/>
          <p:nvPr/>
        </p:nvSpPr>
        <p:spPr>
          <a:xfrm rot="0" flipH="0" flipV="0">
            <a:off x="6471726" y="4971432"/>
            <a:ext cx="2876550" cy="1264267"/>
          </a:xfrm>
          <a:prstGeom prst="rect">
            <a:avLst/>
          </a:prstGeom>
          <a:noFill/>
          <a:ln>
            <a:noFill/>
          </a:ln>
        </p:spPr>
        <p:txBody>
          <a:bodyPr vert="horz" wrap="square" lIns="0" tIns="0" rIns="0" bIns="0" rtlCol="0" anchor="t"/>
          <a:lstStyle/>
          <a:p>
            <a:pPr algn="ctr">
              <a:lnSpc>
                <a:spcPct val="130000"/>
              </a:lnSpc>
            </a:pPr>
            <a:r>
              <a:rPr kumimoji="1" lang="en-US" altLang="zh-CN" sz="830">
                <a:ln w="12700">
                  <a:noFill/>
                </a:ln>
                <a:solidFill>
                  <a:srgbClr val="262626">
                    <a:alpha val="100000"/>
                  </a:srgbClr>
                </a:solidFill>
                <a:latin typeface="Source Han Sans CN Normal"/>
                <a:ea typeface="Source Han Sans CN Normal"/>
                <a:cs typeface="Source Han Sans CN Normal"/>
              </a:rPr>
              <a:t>已有研究存在不足，如未考虑商业模式、传统准则不适用于数据资产、实务操作考虑单薄、入表环节有待明确等。</a:t>
            </a:r>
            <a:endParaRPr kumimoji="1" lang="zh-CN" altLang="en-US"/>
          </a:p>
        </p:txBody>
      </p:sp>
      <p:sp>
        <p:nvSpPr>
          <p:cNvPr id="23" name="标题 1"/>
          <p:cNvSpPr txBox="1"/>
          <p:nvPr/>
        </p:nvSpPr>
        <p:spPr>
          <a:xfrm rot="0" flipH="0" flipV="0">
            <a:off x="6471726" y="4174465"/>
            <a:ext cx="2876550" cy="695176"/>
          </a:xfrm>
          <a:prstGeom prst="rect">
            <a:avLst/>
          </a:prstGeom>
          <a:noFill/>
          <a:ln>
            <a:noFill/>
          </a:ln>
        </p:spPr>
        <p:txBody>
          <a:bodyPr vert="horz" wrap="square" lIns="91440" tIns="45720" rIns="91440" bIns="45720" rtlCol="0" anchor="b"/>
          <a:lstStyle/>
          <a:p>
            <a:pPr algn="ctr">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商业模式与企业会计准则</a:t>
            </a:r>
            <a:endParaRPr kumimoji="1" lang="zh-CN" altLang="en-US"/>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2"/>
          <p:cNvGrpSpPr/>
          <p:nvPr/>
        </p:nvGrpSpPr>
        <p:grpSpPr>
          <a:xfrm>
            <a:off x="2872346" y="1014170"/>
            <a:ext cx="491958" cy="4812157"/>
            <a:chOff x="2872346" y="1014170"/>
            <a:chExt cx="491958" cy="4812157"/>
          </a:xfrm>
        </p:grpSpPr>
        <p:pic>
          <p:nvPicPr>
            <p:cNvPr id="3" name="图片 3"/>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pic>
          <p:nvPicPr>
            <p:cNvPr id="4" name="图片 4"/>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grpSp>
      <p:sp>
        <p:nvSpPr>
          <p:cNvPr id="5" name="任意多边形 4"/>
          <p:cNvSpPr txBox="1"/>
          <p:nvPr/>
        </p:nvSpPr>
        <p:spPr>
          <a:xfrm rot="0" flipH="0" flipV="0">
            <a:off x="2423042" y="2319266"/>
            <a:ext cx="7643595" cy="1592519"/>
          </a:xfrm>
          <a:custGeom>
            <a:avLst/>
            <a:gdLst>
              <a:gd name="connsiteX0" fmla="*/ 0 w 5229817"/>
              <a:gd name="connsiteY0" fmla="*/ 0 h 1429030"/>
              <a:gd name="connsiteX1" fmla="*/ 4515302 w 5229817"/>
              <a:gd name="connsiteY1" fmla="*/ 0 h 1429030"/>
              <a:gd name="connsiteX2" fmla="*/ 5229817 w 5229817"/>
              <a:gd name="connsiteY2" fmla="*/ 714515 h 1429030"/>
              <a:gd name="connsiteX3" fmla="*/ 5229816 w 5229817"/>
              <a:gd name="connsiteY3" fmla="*/ 714515 h 1429030"/>
              <a:gd name="connsiteX4" fmla="*/ 4515301 w 5229817"/>
              <a:gd name="connsiteY4" fmla="*/ 1429030 h 1429030"/>
              <a:gd name="connsiteX5" fmla="*/ 0 w 5229817"/>
              <a:gd name="connsiteY5" fmla="*/ 1429029 h 1429030"/>
            </a:gdLst>
            <a:rect l="l" t="t" r="r" b="b"/>
            <a:pathLst>
              <a:path w="5229817" h="1429030">
                <a:moveTo>
                  <a:pt x="0" y="0"/>
                </a:moveTo>
                <a:lnTo>
                  <a:pt x="4515302" y="0"/>
                </a:lnTo>
                <a:cubicBezTo>
                  <a:pt x="4909918" y="0"/>
                  <a:pt x="5229817" y="319899"/>
                  <a:pt x="5229817" y="714515"/>
                </a:cubicBezTo>
                <a:lnTo>
                  <a:pt x="5229816" y="714515"/>
                </a:lnTo>
                <a:cubicBezTo>
                  <a:pt x="5229816" y="1109131"/>
                  <a:pt x="4909917" y="1429030"/>
                  <a:pt x="4515301" y="1429030"/>
                </a:cubicBezTo>
                <a:lnTo>
                  <a:pt x="0" y="1429029"/>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38100" blurRad="50800" dir="2700000" sx="100000" sy="100000" kx="0" ky="0" algn="t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sp>
        <p:nvSpPr>
          <p:cNvPr id="6" name="矩形 5"/>
          <p:cNvSpPr txBox="1"/>
          <p:nvPr/>
        </p:nvSpPr>
        <p:spPr>
          <a:xfrm rot="0" flipH="0" flipV="0">
            <a:off x="2423041" y="2773918"/>
            <a:ext cx="7645400" cy="566798"/>
          </a:xfrm>
          <a:prstGeom prst="rect">
            <a:avLst/>
          </a:prstGeom>
          <a:noFill/>
          <a:ln>
            <a:noFill/>
          </a:ln>
        </p:spPr>
        <p:txBody>
          <a:bodyPr vert="horz" wrap="square" lIns="91440" tIns="45720" rIns="91440" bIns="45720" rtlCol="0" anchor="t">
            <a:spAutoFit/>
          </a:bodyPr>
          <a:lstStyle/>
          <a:p>
            <a:pPr algn="ctr">
              <a:lnSpc>
                <a:spcPct val="100000"/>
              </a:lnSpc>
            </a:pPr>
            <a:r>
              <a:rPr kumimoji="1" lang="en-US" altLang="zh-CN" sz="3090">
                <a:ln>
                  <a:noFill/>
                </a:ln>
                <a:solidFill>
                  <a:srgbClr val="FFFFFF">
                    <a:alpha val="100000"/>
                  </a:srgbClr>
                </a:solidFill>
                <a:latin typeface="Source Han Sans CN Normal"/>
                <a:ea typeface="Source Han Sans CN Normal"/>
                <a:cs typeface="Source Han Sans CN Normal"/>
              </a:rPr>
              <a:t>企业数据资产入表现状梳理及实施难点分析</a:t>
            </a:r>
            <a:endParaRPr kumimoji="1" lang="zh-CN" altLang="en-US"/>
          </a:p>
        </p:txBody>
      </p:sp>
      <p:sp>
        <p:nvSpPr>
          <p:cNvPr id="7" name="直角三角形 6"/>
          <p:cNvSpPr txBox="1"/>
          <p:nvPr/>
        </p:nvSpPr>
        <p:spPr>
          <a:xfrm rot="0" flipH="1" flipV="1">
            <a:off x="2423042" y="3911782"/>
            <a:ext cx="942936" cy="432309"/>
          </a:xfrm>
          <a:prstGeom prst="rtTriangle">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8" name="矩形 7"/>
          <p:cNvSpPr txBox="1"/>
          <p:nvPr/>
        </p:nvSpPr>
        <p:spPr>
          <a:xfrm rot="0" flipH="0" flipV="0">
            <a:off x="2894510" y="2792359"/>
            <a:ext cx="690880" cy="645337"/>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03</a:t>
            </a:r>
            <a:endParaRPr kumimoji="1" lang="zh-CN" altLang="en-US"/>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0609580" cy="640774"/>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70">
                <a:ln>
                  <a:noFill/>
                </a:ln>
                <a:solidFill>
                  <a:srgbClr val="0D0D0D">
                    <a:alpha val="100000"/>
                  </a:srgbClr>
                </a:solidFill>
                <a:latin typeface="Source Han Sans CN Bold Bold"/>
                <a:ea typeface="Source Han Sans CN Bold Bold"/>
                <a:cs typeface="Source Han Sans CN Bold Bold"/>
              </a:rPr>
              <a:t>《企业数据资源相关会计处理暂行规定》的相关梳理</a:t>
            </a:r>
            <a:endParaRPr kumimoji="1" lang="zh-CN" altLang="en-US"/>
          </a:p>
        </p:txBody>
      </p:sp>
      <p:sp>
        <p:nvSpPr>
          <p:cNvPr id="6" name="标题 1"/>
          <p:cNvSpPr txBox="1"/>
          <p:nvPr/>
        </p:nvSpPr>
        <p:spPr>
          <a:xfrm rot="0" flipH="0" flipV="0">
            <a:off x="660400" y="2893031"/>
            <a:ext cx="2701152" cy="276999"/>
          </a:xfrm>
          <a:prstGeom prst="rect">
            <a:avLst/>
          </a:prstGeom>
          <a:noFill/>
          <a:ln>
            <a:noFill/>
          </a:ln>
        </p:spPr>
        <p:txBody>
          <a:bodyPr vert="horz" wrap="square" lIns="0" tIns="0" rIns="0" bIns="0" rtlCol="0" anchor="ctr"/>
          <a:lstStyle/>
          <a:p>
            <a:pPr algn="r">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入表思路</a:t>
            </a:r>
            <a:endParaRPr kumimoji="1" lang="zh-CN" altLang="en-US"/>
          </a:p>
        </p:txBody>
      </p:sp>
      <p:sp>
        <p:nvSpPr>
          <p:cNvPr id="7" name="标题 1"/>
          <p:cNvSpPr txBox="1"/>
          <p:nvPr/>
        </p:nvSpPr>
        <p:spPr>
          <a:xfrm rot="0" flipH="0" flipV="0">
            <a:off x="660400" y="3223764"/>
            <a:ext cx="2701152" cy="2910335"/>
          </a:xfrm>
          <a:prstGeom prst="rect">
            <a:avLst/>
          </a:prstGeom>
          <a:noFill/>
          <a:ln>
            <a:noFill/>
          </a:ln>
        </p:spPr>
        <p:txBody>
          <a:bodyPr vert="horz" wrap="square" lIns="0" tIns="0" rIns="0" bIns="0" rtlCol="0" anchor="t"/>
          <a:lstStyle/>
          <a:p>
            <a:pPr algn="r">
              <a:lnSpc>
                <a:spcPct val="150000"/>
              </a:lnSpc>
            </a:pPr>
            <a:r>
              <a:rPr kumimoji="1" lang="en-US" altLang="zh-CN" sz="1400">
                <a:ln w="12700">
                  <a:noFill/>
                </a:ln>
                <a:solidFill>
                  <a:srgbClr val="0D0D0D">
                    <a:alpha val="100000"/>
                  </a:srgbClr>
                </a:solidFill>
                <a:latin typeface="Source Han Sans CN Normal"/>
                <a:ea typeface="Source Han Sans CN Normal"/>
                <a:cs typeface="Source Han Sans CN Normal"/>
              </a:rPr>
              <a:t>明确数据资源适用范围，遵循已有无形资产准则和存货准则，强化并创新财务信息列报与披露。</a:t>
            </a:r>
            <a:endParaRPr kumimoji="1" lang="zh-CN" altLang="en-US"/>
          </a:p>
        </p:txBody>
      </p:sp>
      <p:sp>
        <p:nvSpPr>
          <p:cNvPr id="8" name="标题 1"/>
          <p:cNvSpPr txBox="1"/>
          <p:nvPr/>
        </p:nvSpPr>
        <p:spPr>
          <a:xfrm rot="0" flipH="0" flipV="0">
            <a:off x="8969764" y="2893031"/>
            <a:ext cx="2561836" cy="276999"/>
          </a:xfrm>
          <a:prstGeom prst="rect">
            <a:avLst/>
          </a:prstGeom>
          <a:noFill/>
          <a:ln>
            <a:noFill/>
          </a:ln>
        </p:spPr>
        <p:txBody>
          <a:bodyPr vert="horz" wrap="square" lIns="0" tIns="0" rIns="0" bIns="0" rtlCol="0" anchor="ctr"/>
          <a:lstStyle/>
          <a:p>
            <a:pPr algn="l">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积极意义</a:t>
            </a:r>
            <a:endParaRPr kumimoji="1" lang="zh-CN" altLang="en-US"/>
          </a:p>
        </p:txBody>
      </p:sp>
      <p:sp>
        <p:nvSpPr>
          <p:cNvPr id="9" name="标题 1"/>
          <p:cNvSpPr txBox="1"/>
          <p:nvPr/>
        </p:nvSpPr>
        <p:spPr>
          <a:xfrm rot="0" flipH="0" flipV="0">
            <a:off x="8969763" y="3223764"/>
            <a:ext cx="2561836" cy="2910335"/>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D0D0D">
                    <a:alpha val="100000"/>
                  </a:srgbClr>
                </a:solidFill>
                <a:latin typeface="Source Han Sans CN Normal"/>
                <a:ea typeface="Source Han Sans CN Normal"/>
                <a:cs typeface="Source Han Sans CN Normal"/>
              </a:rPr>
              <a:t>活跃数据交易，彰显数据价值，促进数据资源相关配套设施完善。
改善企业财务报表结构，增强企业融资能力，减轻企业前期研发支出压力。
提升相关部门监管能力，促进数据要素市场有序发展，形成数据资源信息共享共治机制。</a:t>
            </a:r>
            <a:endParaRPr kumimoji="1" lang="zh-CN" altLang="en-US"/>
          </a:p>
        </p:txBody>
      </p:sp>
      <p:sp>
        <p:nvSpPr>
          <p:cNvPr id="10" name="标题 1"/>
          <p:cNvSpPr txBox="1"/>
          <p:nvPr/>
        </p:nvSpPr>
        <p:spPr>
          <a:xfrm rot="0" flipH="0" flipV="0">
            <a:off x="3582906" y="1989061"/>
            <a:ext cx="3049247" cy="3049247"/>
          </a:xfrm>
          <a:prstGeom prst="blockArc">
            <a:avLst>
              <a:gd name="adj1" fmla="val 10800000"/>
              <a:gd name="adj2" fmla="val 79725"/>
              <a:gd name="adj3" fmla="val 30438"/>
            </a:avLst>
          </a:prstGeom>
          <a:solidFill>
            <a:schemeClr val="accent1"/>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0" flipV="0">
            <a:off x="5699162" y="1989061"/>
            <a:ext cx="3049247" cy="3049247"/>
          </a:xfrm>
          <a:prstGeom prst="blockArc">
            <a:avLst>
              <a:gd name="adj1" fmla="val 10800000"/>
              <a:gd name="adj2" fmla="val 79725"/>
              <a:gd name="adj3" fmla="val 30438"/>
            </a:avLst>
          </a:prstGeom>
          <a:solidFill>
            <a:schemeClr val="accent1">
              <a:lumMod val="60000"/>
              <a:lumOff val="40000"/>
            </a:schemeClr>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0" flipH="0" flipV="1">
            <a:off x="5699162" y="1989062"/>
            <a:ext cx="3049247" cy="3049247"/>
          </a:xfrm>
          <a:prstGeom prst="blockArc">
            <a:avLst>
              <a:gd name="adj1" fmla="val 10800000"/>
              <a:gd name="adj2" fmla="val 79725"/>
              <a:gd name="adj3" fmla="val 30438"/>
            </a:avLst>
          </a:prstGeom>
          <a:solidFill>
            <a:schemeClr val="accent1"/>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1">
            <a:off x="3582906" y="1989061"/>
            <a:ext cx="3049247" cy="3049247"/>
          </a:xfrm>
          <a:prstGeom prst="blockArc">
            <a:avLst>
              <a:gd name="adj1" fmla="val 10800000"/>
              <a:gd name="adj2" fmla="val 79725"/>
              <a:gd name="adj3" fmla="val 30438"/>
            </a:avLst>
          </a:prstGeom>
          <a:solidFill>
            <a:schemeClr val="accent1">
              <a:lumMod val="60000"/>
              <a:lumOff val="40000"/>
            </a:schemeClr>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rot="8100000" flipH="0" flipV="0">
            <a:off x="3928098" y="3395098"/>
            <a:ext cx="261377" cy="261377"/>
          </a:xfrm>
          <a:prstGeom prst="rtTriangle">
            <a:avLst/>
          </a:prstGeom>
          <a:solidFill>
            <a:schemeClr val="accent1">
              <a:lumMod val="60000"/>
              <a:lumOff val="40000"/>
            </a:schemeClr>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5" name="标题 1"/>
          <p:cNvSpPr txBox="1"/>
          <p:nvPr/>
        </p:nvSpPr>
        <p:spPr>
          <a:xfrm rot="8100000" flipH="0" flipV="0">
            <a:off x="8141839" y="3395098"/>
            <a:ext cx="261377" cy="261377"/>
          </a:xfrm>
          <a:prstGeom prst="rtTriangle">
            <a:avLst/>
          </a:prstGeom>
          <a:solidFill>
            <a:schemeClr val="accent1"/>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4662813" y="3187232"/>
            <a:ext cx="774700" cy="676987"/>
          </a:xfrm>
          <a:prstGeom prst="rect">
            <a:avLst/>
          </a:prstGeom>
          <a:noFill/>
          <a:ln>
            <a:noFill/>
          </a:ln>
        </p:spPr>
        <p:txBody>
          <a:bodyPr vert="horz" wrap="square" lIns="91440" tIns="0" rIns="0" bIns="0" rtlCol="0" anchor="ctr">
            <a:spAutoFit/>
          </a:bodyPr>
          <a:lstStyle/>
          <a:p>
            <a:pPr algn="ctr">
              <a:lnSpc>
                <a:spcPct val="100000"/>
              </a:lnSpc>
            </a:pPr>
            <a:r>
              <a:rPr kumimoji="1" lang="en-US" altLang="zh-CN" sz="4400">
                <a:ln w="12700">
                  <a:noFill/>
                </a:ln>
                <a:solidFill>
                  <a:srgbClr val="C70808">
                    <a:alpha val="100000"/>
                  </a:srgbClr>
                </a:solidFill>
                <a:latin typeface="OPPOSans B"/>
                <a:ea typeface="OPPOSans B"/>
                <a:cs typeface="OPPOSans B"/>
              </a:rPr>
              <a:t>01</a:t>
            </a:r>
            <a:endParaRPr kumimoji="1" lang="zh-CN" altLang="en-US"/>
          </a:p>
        </p:txBody>
      </p:sp>
      <p:sp>
        <p:nvSpPr>
          <p:cNvPr id="17" name="标题 1"/>
          <p:cNvSpPr txBox="1"/>
          <p:nvPr/>
        </p:nvSpPr>
        <p:spPr>
          <a:xfrm rot="0" flipH="0" flipV="0">
            <a:off x="6742058" y="3187232"/>
            <a:ext cx="838200" cy="676987"/>
          </a:xfrm>
          <a:prstGeom prst="rect">
            <a:avLst/>
          </a:prstGeom>
          <a:noFill/>
          <a:ln>
            <a:noFill/>
          </a:ln>
        </p:spPr>
        <p:txBody>
          <a:bodyPr vert="horz" wrap="square" lIns="91440" tIns="0" rIns="0" bIns="0" rtlCol="0" anchor="ctr">
            <a:spAutoFit/>
          </a:bodyPr>
          <a:lstStyle/>
          <a:p>
            <a:pPr algn="ctr">
              <a:lnSpc>
                <a:spcPct val="100000"/>
              </a:lnSpc>
            </a:pPr>
            <a:r>
              <a:rPr kumimoji="1" lang="en-US" altLang="zh-CN" sz="4400">
                <a:ln w="12700">
                  <a:noFill/>
                </a:ln>
                <a:solidFill>
                  <a:srgbClr val="C70808">
                    <a:alpha val="100000"/>
                  </a:srgbClr>
                </a:solidFill>
                <a:latin typeface="OPPOSans B"/>
                <a:ea typeface="OPPOSans B"/>
                <a:cs typeface="OPPOSans B"/>
              </a:rPr>
              <a:t>02</a:t>
            </a: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6494780" cy="638196"/>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4">
                <a:ln>
                  <a:noFill/>
                </a:ln>
                <a:solidFill>
                  <a:srgbClr val="0D0D0D">
                    <a:alpha val="100000"/>
                  </a:srgbClr>
                </a:solidFill>
                <a:latin typeface="Source Han Sans CN Bold Bold"/>
                <a:ea typeface="Source Han Sans CN Bold Bold"/>
                <a:cs typeface="Source Han Sans CN Bold Bold"/>
              </a:rPr>
              <a:t>企业数据资产入表现有模式梳理</a:t>
            </a:r>
            <a:endParaRPr kumimoji="1" lang="zh-CN" altLang="en-US"/>
          </a:p>
        </p:txBody>
      </p:sp>
      <p:sp>
        <p:nvSpPr>
          <p:cNvPr id="6" name="标题 1"/>
          <p:cNvSpPr txBox="1"/>
          <p:nvPr/>
        </p:nvSpPr>
        <p:spPr>
          <a:xfrm rot="16200000" flipH="0" flipV="0">
            <a:off x="890905" y="1894255"/>
            <a:ext cx="1037771" cy="1037771"/>
          </a:xfrm>
          <a:prstGeom prst="blockArc">
            <a:avLst>
              <a:gd name="adj1" fmla="val 10800000"/>
              <a:gd name="adj2" fmla="val 21227996"/>
              <a:gd name="adj3" fmla="val 14139"/>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24239" y="1734356"/>
            <a:ext cx="3917450" cy="550790"/>
          </a:xfrm>
          <a:prstGeom prst="rect">
            <a:avLst/>
          </a:prstGeom>
          <a:noFill/>
          <a:ln>
            <a:noFill/>
          </a:ln>
        </p:spPr>
        <p:txBody>
          <a:bodyPr vert="horz" wrap="square" lIns="91440" tIns="45720" rIns="91440" bIns="45720" rtlCol="0" anchor="b"/>
          <a:lstStyle/>
          <a:p>
            <a:pPr algn="l">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基于数据资产生命周期模式</a:t>
            </a:r>
            <a:endParaRPr kumimoji="1" lang="zh-CN" altLang="en-US"/>
          </a:p>
        </p:txBody>
      </p:sp>
      <p:sp>
        <p:nvSpPr>
          <p:cNvPr id="8" name="标题 1"/>
          <p:cNvSpPr txBox="1"/>
          <p:nvPr/>
        </p:nvSpPr>
        <p:spPr>
          <a:xfrm rot="0" flipH="0" flipV="0">
            <a:off x="1824239" y="2275097"/>
            <a:ext cx="3917450" cy="1037771"/>
          </a:xfrm>
          <a:prstGeom prst="rect">
            <a:avLst/>
          </a:prstGeom>
          <a:noFill/>
          <a:ln>
            <a:noFill/>
          </a:ln>
        </p:spPr>
        <p:txBody>
          <a:bodyPr vert="horz" wrap="square" lIns="91440" tIns="45720" rIns="91440" bIns="45720" rtlCol="0" anchor="t"/>
          <a:lstStyle/>
          <a:p>
            <a:pPr algn="l">
              <a:lnSpc>
                <a:spcPct val="150000"/>
              </a:lnSpc>
            </a:pPr>
            <a:r>
              <a:rPr kumimoji="1" lang="en-US" altLang="zh-CN" sz="883">
                <a:ln w="12700">
                  <a:noFill/>
                </a:ln>
                <a:solidFill>
                  <a:srgbClr val="262626">
                    <a:alpha val="73000"/>
                  </a:srgbClr>
                </a:solidFill>
                <a:latin typeface="Source Han Sans CN Normal"/>
                <a:ea typeface="Source Han Sans CN Normal"/>
                <a:cs typeface="Source Han Sans CN Normal"/>
              </a:rPr>
              <a:t>典型观点：如中国信息通信研究院、宋书勇、普华永道等对数据资产不同阶段的分类。
优势：充分利用数据资产价值，加强数据管理全过程控制，满足不同企业需求。
不足：数据资产生产阶段划分标准不统一，科目确认存在难点。</a:t>
            </a:r>
            <a:endParaRPr kumimoji="1" lang="zh-CN" altLang="en-US"/>
          </a:p>
        </p:txBody>
      </p:sp>
      <p:sp>
        <p:nvSpPr>
          <p:cNvPr id="9" name="标题 1"/>
          <p:cNvSpPr txBox="1"/>
          <p:nvPr/>
        </p:nvSpPr>
        <p:spPr>
          <a:xfrm rot="16200000" flipH="0" flipV="0">
            <a:off x="6437611" y="1894255"/>
            <a:ext cx="1037771" cy="1037771"/>
          </a:xfrm>
          <a:prstGeom prst="blockArc">
            <a:avLst>
              <a:gd name="adj1" fmla="val 10800000"/>
              <a:gd name="adj2" fmla="val 21227996"/>
              <a:gd name="adj3" fmla="val 14139"/>
            </a:avLst>
          </a:prstGeom>
          <a:solidFill>
            <a:schemeClr val="accent2">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7370945" y="1734356"/>
            <a:ext cx="3917450" cy="550790"/>
          </a:xfrm>
          <a:prstGeom prst="rect">
            <a:avLst/>
          </a:prstGeom>
          <a:noFill/>
          <a:ln>
            <a:noFill/>
          </a:ln>
        </p:spPr>
        <p:txBody>
          <a:bodyPr vert="horz" wrap="square" lIns="91440" tIns="45720" rIns="91440" bIns="45720" rtlCol="0" anchor="b"/>
          <a:lstStyle/>
          <a:p>
            <a:pPr algn="l">
              <a:lnSpc>
                <a:spcPct val="13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基于数据资产应用场景模式</a:t>
            </a:r>
            <a:endParaRPr kumimoji="1" lang="zh-CN" altLang="en-US"/>
          </a:p>
        </p:txBody>
      </p:sp>
      <p:sp>
        <p:nvSpPr>
          <p:cNvPr id="11" name="标题 1"/>
          <p:cNvSpPr txBox="1"/>
          <p:nvPr/>
        </p:nvSpPr>
        <p:spPr>
          <a:xfrm rot="0" flipH="0" flipV="0">
            <a:off x="7370945" y="2275097"/>
            <a:ext cx="3917450" cy="1037771"/>
          </a:xfrm>
          <a:prstGeom prst="rect">
            <a:avLst/>
          </a:prstGeom>
          <a:noFill/>
          <a:ln>
            <a:noFill/>
          </a:ln>
        </p:spPr>
        <p:txBody>
          <a:bodyPr vert="horz" wrap="square" lIns="91440" tIns="45720" rIns="91440" bIns="45720" rtlCol="0" anchor="t"/>
          <a:lstStyle/>
          <a:p>
            <a:pPr algn="l">
              <a:lnSpc>
                <a:spcPct val="150000"/>
              </a:lnSpc>
            </a:pPr>
            <a:r>
              <a:rPr kumimoji="1" lang="en-US" altLang="zh-CN" sz="883">
                <a:ln w="12700">
                  <a:noFill/>
                </a:ln>
                <a:solidFill>
                  <a:srgbClr val="262626">
                    <a:alpha val="73000"/>
                  </a:srgbClr>
                </a:solidFill>
                <a:latin typeface="Source Han Sans CN Normal"/>
                <a:ea typeface="Source Han Sans CN Normal"/>
                <a:cs typeface="Source Han Sans CN Normal"/>
              </a:rPr>
              <a:t>典型观点：张俊瑞、罗玫、梁芳等根据数据资产用途和应用场景进行分类和入表处理。
优势：适合以数据资产业务为主业的企业，有成熟的会计准则参考。
不足：部分数据资源无法满足资产确认标准，不同企业资产价值反映差异难体现。</a:t>
            </a:r>
            <a:endParaRPr kumimoji="1" lang="zh-CN" altLang="en-US"/>
          </a:p>
        </p:txBody>
      </p:sp>
      <p:sp>
        <p:nvSpPr>
          <p:cNvPr id="12" name="标题 1"/>
          <p:cNvSpPr txBox="1"/>
          <p:nvPr/>
        </p:nvSpPr>
        <p:spPr>
          <a:xfrm rot="16200000" flipH="0" flipV="0">
            <a:off x="890905" y="4093163"/>
            <a:ext cx="1037771" cy="1037771"/>
          </a:xfrm>
          <a:prstGeom prst="blockArc">
            <a:avLst>
              <a:gd name="adj1" fmla="val 10800000"/>
              <a:gd name="adj2" fmla="val 21227996"/>
              <a:gd name="adj3" fmla="val 14139"/>
            </a:avLst>
          </a:prstGeom>
          <a:solidFill>
            <a:schemeClr val="accent2">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1824239" y="3933264"/>
            <a:ext cx="3917450" cy="550790"/>
          </a:xfrm>
          <a:prstGeom prst="rect">
            <a:avLst/>
          </a:prstGeom>
          <a:noFill/>
          <a:ln>
            <a:noFill/>
          </a:ln>
        </p:spPr>
        <p:txBody>
          <a:bodyPr vert="horz" wrap="square" lIns="91440" tIns="45720" rIns="91440" bIns="45720" rtlCol="0" anchor="b"/>
          <a:lstStyle/>
          <a:p>
            <a:pPr algn="l">
              <a:lnSpc>
                <a:spcPct val="13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基于数据资产成因机制模式</a:t>
            </a:r>
            <a:endParaRPr kumimoji="1" lang="zh-CN" altLang="en-US"/>
          </a:p>
        </p:txBody>
      </p:sp>
      <p:sp>
        <p:nvSpPr>
          <p:cNvPr id="14" name="标题 1"/>
          <p:cNvSpPr txBox="1"/>
          <p:nvPr/>
        </p:nvSpPr>
        <p:spPr>
          <a:xfrm rot="0" flipH="0" flipV="0">
            <a:off x="1824239" y="4474005"/>
            <a:ext cx="3917450" cy="1037771"/>
          </a:xfrm>
          <a:prstGeom prst="rect">
            <a:avLst/>
          </a:prstGeom>
          <a:noFill/>
          <a:ln>
            <a:noFill/>
          </a:ln>
        </p:spPr>
        <p:txBody>
          <a:bodyPr vert="horz" wrap="square" lIns="91440" tIns="45720" rIns="91440" bIns="45720" rtlCol="0" anchor="t"/>
          <a:lstStyle/>
          <a:p>
            <a:pPr algn="l">
              <a:lnSpc>
                <a:spcPct val="150000"/>
              </a:lnSpc>
            </a:pPr>
            <a:r>
              <a:rPr kumimoji="1" lang="en-US" altLang="zh-CN" sz="883">
                <a:ln w="12700">
                  <a:noFill/>
                </a:ln>
                <a:solidFill>
                  <a:srgbClr val="262626">
                    <a:alpha val="73000"/>
                  </a:srgbClr>
                </a:solidFill>
                <a:latin typeface="Source Han Sans CN Normal"/>
                <a:ea typeface="Source Han Sans CN Normal"/>
                <a:cs typeface="Source Han Sans CN Normal"/>
              </a:rPr>
              <a:t>典型观点：刘玉、徐鹿、刘月等从数据资产获取方式、来源等角度进行分类和入账处理。
优势：便于非专业数据企业进行会计处理和经营管理，数据分类界限清晰。
不足：数据资产来源复杂，权属问题待明确，实务操作低效。</a:t>
            </a:r>
            <a:endParaRPr kumimoji="1" lang="zh-CN" altLang="en-US"/>
          </a:p>
        </p:txBody>
      </p:sp>
      <p:sp>
        <p:nvSpPr>
          <p:cNvPr id="15" name="标题 1"/>
          <p:cNvSpPr txBox="1"/>
          <p:nvPr/>
        </p:nvSpPr>
        <p:spPr>
          <a:xfrm rot="16200000" flipH="0" flipV="0">
            <a:off x="6437611" y="4093163"/>
            <a:ext cx="1037771" cy="1037771"/>
          </a:xfrm>
          <a:prstGeom prst="blockArc">
            <a:avLst>
              <a:gd name="adj1" fmla="val 10800000"/>
              <a:gd name="adj2" fmla="val 21227996"/>
              <a:gd name="adj3" fmla="val 14139"/>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7370945" y="3933264"/>
            <a:ext cx="3917450" cy="550790"/>
          </a:xfrm>
          <a:prstGeom prst="rect">
            <a:avLst/>
          </a:prstGeom>
          <a:noFill/>
          <a:ln>
            <a:noFill/>
          </a:ln>
        </p:spPr>
        <p:txBody>
          <a:bodyPr vert="horz" wrap="square" lIns="91440" tIns="45720" rIns="91440" bIns="45720" rtlCol="0" anchor="b"/>
          <a:lstStyle/>
          <a:p>
            <a:pPr algn="l">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基于数据资产业财融合模式</a:t>
            </a:r>
            <a:endParaRPr kumimoji="1" lang="zh-CN" altLang="en-US"/>
          </a:p>
        </p:txBody>
      </p:sp>
      <p:sp>
        <p:nvSpPr>
          <p:cNvPr id="17" name="标题 1"/>
          <p:cNvSpPr txBox="1"/>
          <p:nvPr/>
        </p:nvSpPr>
        <p:spPr>
          <a:xfrm rot="0" flipH="0" flipV="0">
            <a:off x="7370945" y="4474005"/>
            <a:ext cx="3917450" cy="1037771"/>
          </a:xfrm>
          <a:prstGeom prst="rect">
            <a:avLst/>
          </a:prstGeom>
          <a:noFill/>
          <a:ln>
            <a:noFill/>
          </a:ln>
        </p:spPr>
        <p:txBody>
          <a:bodyPr vert="horz" wrap="square" lIns="91440" tIns="45720" rIns="91440" bIns="45720" rtlCol="0" anchor="t"/>
          <a:lstStyle/>
          <a:p>
            <a:pPr algn="l">
              <a:lnSpc>
                <a:spcPct val="150000"/>
              </a:lnSpc>
            </a:pPr>
            <a:r>
              <a:rPr kumimoji="1" lang="en-US" altLang="zh-CN" sz="883">
                <a:ln w="12700">
                  <a:noFill/>
                </a:ln>
                <a:solidFill>
                  <a:srgbClr val="262626">
                    <a:alpha val="73000"/>
                  </a:srgbClr>
                </a:solidFill>
                <a:latin typeface="Source Han Sans CN Normal"/>
                <a:ea typeface="Source Han Sans CN Normal"/>
                <a:cs typeface="Source Han Sans CN Normal"/>
              </a:rPr>
              <a:t>典型观点：张琪和程建君从业财融合视角研究数据资产会计处理。
优势：提升企业经营管理水平和业绩实力，缓解信息不对称。
不足：业财融合发展现状和会计准则规范不足，实施和推广难度大。</a:t>
            </a:r>
            <a:endParaRPr kumimoji="1" lang="zh-CN" altLang="en-US"/>
          </a:p>
        </p:txBody>
      </p:sp>
      <p:sp>
        <p:nvSpPr>
          <p:cNvPr id="18" name="标题 1"/>
          <p:cNvSpPr txBox="1"/>
          <p:nvPr/>
        </p:nvSpPr>
        <p:spPr>
          <a:xfrm rot="0" flipH="0" flipV="0">
            <a:off x="10483102" y="5245768"/>
            <a:ext cx="3093228" cy="3093228"/>
          </a:xfrm>
          <a:prstGeom prst="donut">
            <a:avLst>
              <a:gd name="adj" fmla="val 18280"/>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1092413" y="2080818"/>
            <a:ext cx="634754" cy="634754"/>
          </a:xfrm>
          <a:prstGeom prst="ellipse">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1092413" y="4294671"/>
            <a:ext cx="634754" cy="634754"/>
          </a:xfrm>
          <a:prstGeom prst="ellipse">
            <a:avLst/>
          </a:prstGeom>
          <a:solidFill>
            <a:schemeClr val="accent2">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6639119" y="2095763"/>
            <a:ext cx="634754" cy="634754"/>
          </a:xfrm>
          <a:prstGeom prst="ellipse">
            <a:avLst/>
          </a:prstGeom>
          <a:solidFill>
            <a:schemeClr val="accent2">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6639119" y="4294671"/>
            <a:ext cx="634754" cy="634754"/>
          </a:xfrm>
          <a:prstGeom prst="ellipse">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1285478" y="2263535"/>
            <a:ext cx="248624" cy="269320"/>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24" name="标题 1"/>
          <p:cNvSpPr txBox="1"/>
          <p:nvPr/>
        </p:nvSpPr>
        <p:spPr>
          <a:xfrm rot="0" flipH="0" flipV="0">
            <a:off x="1250607" y="4452867"/>
            <a:ext cx="318366" cy="318362"/>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5" name="标题 1"/>
          <p:cNvSpPr txBox="1"/>
          <p:nvPr/>
        </p:nvSpPr>
        <p:spPr>
          <a:xfrm rot="0" flipH="0" flipV="0">
            <a:off x="6817347" y="2278480"/>
            <a:ext cx="278298" cy="269320"/>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26" name="标题 1"/>
          <p:cNvSpPr txBox="1"/>
          <p:nvPr/>
        </p:nvSpPr>
        <p:spPr>
          <a:xfrm rot="0" flipH="0" flipV="0">
            <a:off x="6813624" y="4477388"/>
            <a:ext cx="285744" cy="269320"/>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27" name="标题 1"/>
          <p:cNvSpPr txBox="1"/>
          <p:nvPr/>
        </p:nvSpPr>
        <p:spPr>
          <a:xfrm rot="0" flipH="0" flipV="0">
            <a:off x="6813624" y="4477388"/>
            <a:ext cx="285744" cy="269320"/>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lnSpc>
                <a:spcPct val="100000"/>
              </a:lnSpc>
            </a:pPr>
            <a:endParaRPr kumimoji="1" lang="zh-CN" altLang="en-US"/>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1511280" cy="640480"/>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68">
                <a:ln>
                  <a:noFill/>
                </a:ln>
                <a:solidFill>
                  <a:srgbClr val="0D0D0D">
                    <a:alpha val="100000"/>
                  </a:srgbClr>
                </a:solidFill>
                <a:latin typeface="Source Han Sans CN Bold Bold"/>
                <a:ea typeface="Source Han Sans CN Bold Bold"/>
                <a:cs typeface="Source Han Sans CN Bold Bold"/>
              </a:rPr>
              <a:t>企业数据资产入表《暂行规定》及现有模式实施难点分析</a:t>
            </a:r>
            <a:endParaRPr kumimoji="1" lang="zh-CN" altLang="en-US"/>
          </a:p>
        </p:txBody>
      </p:sp>
      <p:sp>
        <p:nvSpPr>
          <p:cNvPr id="6" name="标题 1"/>
          <p:cNvSpPr txBox="1"/>
          <p:nvPr/>
        </p:nvSpPr>
        <p:spPr>
          <a:xfrm rot="0" flipH="0" flipV="0">
            <a:off x="630766" y="2171021"/>
            <a:ext cx="2525816" cy="3572292"/>
          </a:xfrm>
          <a:prstGeom prst="roundRect">
            <a:avLst>
              <a:gd name="adj" fmla="val 7063"/>
            </a:avLst>
          </a:prstGeom>
          <a:solidFill>
            <a:schemeClr val="bg1"/>
          </a:solidFill>
          <a:ln w="12700" cap="sq">
            <a:solidFill>
              <a:schemeClr val="accent1"/>
            </a:solidFill>
            <a:miter/>
          </a:ln>
        </p:spPr>
        <p:txBody>
          <a:bodyPr vert="horz" wrap="square" lIns="0" tIns="0" rIns="0" bIns="0" rtlCol="0" anchor="ctr"/>
          <a:lstStyle/>
          <a:p>
            <a:pPr algn="ctr">
              <a:lnSpc>
                <a:spcPct val="110000"/>
              </a:lnSpc>
            </a:pPr>
            <a:endParaRPr kumimoji="1" lang="zh-CN" altLang="en-US"/>
          </a:p>
        </p:txBody>
      </p:sp>
      <p:sp>
        <p:nvSpPr>
          <p:cNvPr id="7" name="标题 1"/>
          <p:cNvSpPr txBox="1"/>
          <p:nvPr/>
        </p:nvSpPr>
        <p:spPr>
          <a:xfrm rot="0" flipH="0" flipV="0">
            <a:off x="1245673" y="1521087"/>
            <a:ext cx="1296002" cy="129600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371361" y="1646775"/>
            <a:ext cx="1044626" cy="104462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647026" y="1953154"/>
            <a:ext cx="493296" cy="431868"/>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10" name="标题 1"/>
          <p:cNvSpPr txBox="1"/>
          <p:nvPr/>
        </p:nvSpPr>
        <p:spPr>
          <a:xfrm rot="0" flipH="0" flipV="0">
            <a:off x="804871" y="3675547"/>
            <a:ext cx="2177606" cy="1803159"/>
          </a:xfrm>
          <a:prstGeom prst="rect">
            <a:avLst/>
          </a:prstGeom>
          <a:noFill/>
          <a:ln cap="sq">
            <a:noFill/>
          </a:ln>
        </p:spPr>
        <p:txBody>
          <a:bodyPr vert="horz" wrap="square" lIns="0" tIns="0" rIns="0" bIns="0" rtlCol="0" anchor="t"/>
          <a:lstStyle/>
          <a:p>
            <a:pPr algn="ctr">
              <a:lnSpc>
                <a:spcPct val="150000"/>
              </a:lnSpc>
            </a:pPr>
            <a:r>
              <a:rPr kumimoji="1" lang="en-US" altLang="zh-CN" sz="1113">
                <a:ln w="12700">
                  <a:noFill/>
                </a:ln>
                <a:solidFill>
                  <a:srgbClr val="262626">
                    <a:alpha val="100000"/>
                  </a:srgbClr>
                </a:solidFill>
                <a:latin typeface="Source Han Sans CN Normal"/>
                <a:ea typeface="Source Han Sans CN Normal"/>
                <a:cs typeface="Source Han Sans CN Normal"/>
              </a:rPr>
              <a:t>对外交易数据资产：价值可能随使用增加，使用年限和交易年限长，归类为存货可能导致后续计量不准确，成本结转不符合实际情况。
对内使用数据资产：权属判定困难，数据“可用不可见”，预计使用寿命判断存在主观因素，可能为企业操纵利润留下空间。</a:t>
            </a:r>
            <a:endParaRPr kumimoji="1" lang="zh-CN" altLang="en-US"/>
          </a:p>
        </p:txBody>
      </p:sp>
      <p:sp>
        <p:nvSpPr>
          <p:cNvPr id="11" name="标题 1"/>
          <p:cNvSpPr txBox="1"/>
          <p:nvPr/>
        </p:nvSpPr>
        <p:spPr>
          <a:xfrm rot="0" flipH="0" flipV="0">
            <a:off x="2633731" y="5050162"/>
            <a:ext cx="504000" cy="648000"/>
          </a:xfrm>
          <a:prstGeom prst="rect">
            <a:avLst/>
          </a:prstGeom>
          <a:noFill/>
          <a:ln>
            <a:noFill/>
          </a:ln>
        </p:spPr>
        <p:txBody>
          <a:bodyPr vert="horz" wrap="square" lIns="0" tIns="0" rIns="0" bIns="0" rtlCol="0" anchor="t"/>
          <a:lstStyle/>
          <a:p>
            <a:pPr algn="ctr">
              <a:lnSpc>
                <a:spcPct val="130000"/>
              </a:lnSpc>
            </a:pPr>
            <a:r>
              <a:rPr kumimoji="1" lang="en-US" altLang="zh-CN" sz="5400">
                <a:ln w="12700">
                  <a:solidFill>
                    <a:srgbClr val="0068BF">
                      <a:alpha val="100000"/>
                    </a:srgbClr>
                  </a:solidFill>
                </a:ln>
                <a:solidFill>
                  <a:srgbClr val="FFFFFF">
                    <a:alpha val="100000"/>
                  </a:srgbClr>
                </a:solidFill>
                <a:latin typeface="Source Han Sans CN Normal"/>
                <a:ea typeface="Source Han Sans CN Normal"/>
                <a:cs typeface="Source Han Sans CN Normal"/>
              </a:rPr>
              <a:t>”</a:t>
            </a:r>
            <a:endParaRPr kumimoji="1" lang="zh-CN" altLang="en-US"/>
          </a:p>
        </p:txBody>
      </p:sp>
      <p:sp>
        <p:nvSpPr>
          <p:cNvPr id="12" name="标题 1"/>
          <p:cNvSpPr txBox="1"/>
          <p:nvPr/>
        </p:nvSpPr>
        <p:spPr>
          <a:xfrm rot="0" flipH="0" flipV="0">
            <a:off x="1105648" y="1654601"/>
            <a:ext cx="108000" cy="10800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2573748" y="2419565"/>
            <a:ext cx="180000" cy="180000"/>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804871" y="2917651"/>
            <a:ext cx="2177606" cy="720000"/>
          </a:xfrm>
          <a:prstGeom prst="rect">
            <a:avLst/>
          </a:prstGeom>
          <a:noFill/>
          <a:ln cap="sq">
            <a:noFill/>
          </a:ln>
        </p:spPr>
        <p:txBody>
          <a:bodyPr vert="horz" wrap="square" lIns="0" tIns="0" rIns="0" bIns="0" rtlCol="0" anchor="ctr"/>
          <a:lstStyle/>
          <a:p>
            <a:pPr algn="ctr">
              <a:lnSpc>
                <a:spcPct val="120000"/>
              </a:lnSpc>
            </a:pPr>
            <a:r>
              <a:rPr kumimoji="1" lang="en-US" altLang="zh-CN" sz="1598">
                <a:ln w="12700">
                  <a:noFill/>
                </a:ln>
                <a:solidFill>
                  <a:srgbClr val="C70808">
                    <a:alpha val="100000"/>
                  </a:srgbClr>
                </a:solidFill>
                <a:latin typeface="Source Han Sans CN Bold Bold"/>
                <a:ea typeface="Source Han Sans CN Bold Bold"/>
                <a:cs typeface="Source Han Sans CN Bold Bold"/>
              </a:rPr>
              <a:t>数据资产的新兴特征显著，已有准则的适用性不强</a:t>
            </a:r>
            <a:endParaRPr kumimoji="1" lang="zh-CN" altLang="en-US"/>
          </a:p>
        </p:txBody>
      </p:sp>
      <p:sp>
        <p:nvSpPr>
          <p:cNvPr id="15" name="标题 1"/>
          <p:cNvSpPr txBox="1"/>
          <p:nvPr/>
        </p:nvSpPr>
        <p:spPr>
          <a:xfrm rot="0" flipH="0" flipV="0">
            <a:off x="3428084" y="2171021"/>
            <a:ext cx="2525816" cy="3572292"/>
          </a:xfrm>
          <a:prstGeom prst="roundRect">
            <a:avLst>
              <a:gd name="adj" fmla="val 7063"/>
            </a:avLst>
          </a:prstGeom>
          <a:solidFill>
            <a:schemeClr val="bg1"/>
          </a:solidFill>
          <a:ln w="12700" cap="sq">
            <a:solidFill>
              <a:schemeClr val="accent1"/>
            </a:solidFill>
            <a:miter/>
          </a:ln>
        </p:spPr>
        <p:txBody>
          <a:bodyPr vert="horz" wrap="square" lIns="0" tIns="0" rIns="0" bIns="0" rtlCol="0" anchor="ctr"/>
          <a:lstStyle/>
          <a:p>
            <a:pPr algn="ctr">
              <a:lnSpc>
                <a:spcPct val="110000"/>
              </a:lnSpc>
            </a:pPr>
            <a:endParaRPr kumimoji="1" lang="zh-CN" altLang="en-US"/>
          </a:p>
        </p:txBody>
      </p:sp>
      <p:sp>
        <p:nvSpPr>
          <p:cNvPr id="16" name="标题 1"/>
          <p:cNvSpPr txBox="1"/>
          <p:nvPr/>
        </p:nvSpPr>
        <p:spPr>
          <a:xfrm rot="0" flipH="0" flipV="0">
            <a:off x="4042991" y="1521087"/>
            <a:ext cx="1296002" cy="129600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4168679" y="1646775"/>
            <a:ext cx="1044626" cy="104462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3602189" y="3675547"/>
            <a:ext cx="2177606" cy="1803159"/>
          </a:xfrm>
          <a:prstGeom prst="rect">
            <a:avLst/>
          </a:prstGeom>
          <a:noFill/>
          <a:ln cap="sq">
            <a:noFill/>
          </a:ln>
        </p:spPr>
        <p:txBody>
          <a:bodyPr vert="horz" wrap="square" lIns="0" tIns="0" rIns="0" bIns="0" rtlCol="0" anchor="t"/>
          <a:lstStyle/>
          <a:p>
            <a:pPr algn="ctr">
              <a:lnSpc>
                <a:spcPct val="150000"/>
              </a:lnSpc>
            </a:pPr>
            <a:r>
              <a:rPr kumimoji="1" lang="en-US" altLang="zh-CN" sz="1113">
                <a:ln w="12700">
                  <a:noFill/>
                </a:ln>
                <a:solidFill>
                  <a:srgbClr val="262626">
                    <a:alpha val="100000"/>
                  </a:srgbClr>
                </a:solidFill>
                <a:latin typeface="Source Han Sans CN Normal"/>
                <a:ea typeface="Source Han Sans CN Normal"/>
                <a:cs typeface="Source Han Sans CN Normal"/>
              </a:rPr>
              <a:t>确权法规不完善，跨部门协调复杂，确权成本高，数据权属不清晰，用途有待明确，可能造成资源浪费。</a:t>
            </a:r>
            <a:endParaRPr kumimoji="1" lang="zh-CN" altLang="en-US"/>
          </a:p>
        </p:txBody>
      </p:sp>
      <p:sp>
        <p:nvSpPr>
          <p:cNvPr id="19" name="标题 1"/>
          <p:cNvSpPr txBox="1"/>
          <p:nvPr/>
        </p:nvSpPr>
        <p:spPr>
          <a:xfrm rot="0" flipH="0" flipV="0">
            <a:off x="5431048" y="5050162"/>
            <a:ext cx="504000" cy="648000"/>
          </a:xfrm>
          <a:prstGeom prst="rect">
            <a:avLst/>
          </a:prstGeom>
          <a:noFill/>
          <a:ln>
            <a:noFill/>
          </a:ln>
        </p:spPr>
        <p:txBody>
          <a:bodyPr vert="horz" wrap="square" lIns="0" tIns="0" rIns="0" bIns="0" rtlCol="0" anchor="t"/>
          <a:lstStyle/>
          <a:p>
            <a:pPr algn="ctr">
              <a:lnSpc>
                <a:spcPct val="130000"/>
              </a:lnSpc>
            </a:pPr>
            <a:r>
              <a:rPr kumimoji="1" lang="en-US" altLang="zh-CN" sz="5400">
                <a:ln w="12700">
                  <a:solidFill>
                    <a:srgbClr val="0068BF">
                      <a:alpha val="100000"/>
                    </a:srgbClr>
                  </a:solidFill>
                </a:ln>
                <a:solidFill>
                  <a:srgbClr val="FFFFFF">
                    <a:alpha val="100000"/>
                  </a:srgbClr>
                </a:solidFill>
                <a:latin typeface="Source Han Sans CN Normal"/>
                <a:ea typeface="Source Han Sans CN Normal"/>
                <a:cs typeface="Source Han Sans CN Normal"/>
              </a:rPr>
              <a:t>”</a:t>
            </a:r>
            <a:endParaRPr kumimoji="1" lang="zh-CN" altLang="en-US"/>
          </a:p>
        </p:txBody>
      </p:sp>
      <p:sp>
        <p:nvSpPr>
          <p:cNvPr id="20" name="标题 1"/>
          <p:cNvSpPr txBox="1"/>
          <p:nvPr/>
        </p:nvSpPr>
        <p:spPr>
          <a:xfrm rot="0" flipH="0" flipV="0">
            <a:off x="3902966" y="1654601"/>
            <a:ext cx="108000" cy="10800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5371066" y="2419565"/>
            <a:ext cx="180000" cy="180000"/>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3602189" y="2917651"/>
            <a:ext cx="2177606" cy="720000"/>
          </a:xfrm>
          <a:prstGeom prst="rect">
            <a:avLst/>
          </a:prstGeom>
          <a:noFill/>
          <a:ln cap="sq">
            <a:noFill/>
          </a:ln>
        </p:spPr>
        <p:txBody>
          <a:bodyPr vert="horz" wrap="square" lIns="0" tIns="0" rIns="0" bIns="0" rtlCol="0" anchor="ctr"/>
          <a:lstStyle/>
          <a:p>
            <a:pPr algn="ctr">
              <a:lnSpc>
                <a:spcPct val="120000"/>
              </a:lnSpc>
            </a:pPr>
            <a:r>
              <a:rPr kumimoji="1" lang="en-US" altLang="zh-CN" sz="1598">
                <a:ln w="12700">
                  <a:noFill/>
                </a:ln>
                <a:solidFill>
                  <a:srgbClr val="C70808">
                    <a:alpha val="100000"/>
                  </a:srgbClr>
                </a:solidFill>
                <a:latin typeface="Source Han Sans CN Bold Bold"/>
                <a:ea typeface="Source Han Sans CN Bold Bold"/>
                <a:cs typeface="Source Han Sans CN Bold Bold"/>
              </a:rPr>
              <a:t>数据资产的确权边界模糊，资产类别归属不明确</a:t>
            </a:r>
            <a:endParaRPr kumimoji="1" lang="zh-CN" altLang="en-US"/>
          </a:p>
        </p:txBody>
      </p:sp>
      <p:sp>
        <p:nvSpPr>
          <p:cNvPr id="23" name="标题 1"/>
          <p:cNvSpPr txBox="1"/>
          <p:nvPr/>
        </p:nvSpPr>
        <p:spPr>
          <a:xfrm rot="0" flipH="0" flipV="0">
            <a:off x="4466949" y="1965966"/>
            <a:ext cx="448086" cy="406242"/>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24" name="标题 1"/>
          <p:cNvSpPr txBox="1"/>
          <p:nvPr/>
        </p:nvSpPr>
        <p:spPr>
          <a:xfrm rot="0" flipH="0" flipV="0">
            <a:off x="6225402" y="2171021"/>
            <a:ext cx="2525816" cy="3572292"/>
          </a:xfrm>
          <a:prstGeom prst="roundRect">
            <a:avLst>
              <a:gd name="adj" fmla="val 7063"/>
            </a:avLst>
          </a:prstGeom>
          <a:solidFill>
            <a:schemeClr val="bg1"/>
          </a:solidFill>
          <a:ln w="12700" cap="sq">
            <a:solidFill>
              <a:schemeClr val="accent1"/>
            </a:solidFill>
            <a:miter/>
          </a:ln>
        </p:spPr>
        <p:txBody>
          <a:bodyPr vert="horz" wrap="square" lIns="0" tIns="0" rIns="0" bIns="0" rtlCol="0" anchor="ctr"/>
          <a:lstStyle/>
          <a:p>
            <a:pPr algn="ctr">
              <a:lnSpc>
                <a:spcPct val="110000"/>
              </a:lnSpc>
            </a:pPr>
            <a:endParaRPr kumimoji="1" lang="zh-CN" altLang="en-US"/>
          </a:p>
        </p:txBody>
      </p:sp>
      <p:sp>
        <p:nvSpPr>
          <p:cNvPr id="25" name="标题 1"/>
          <p:cNvSpPr txBox="1"/>
          <p:nvPr/>
        </p:nvSpPr>
        <p:spPr>
          <a:xfrm rot="0" flipH="0" flipV="0">
            <a:off x="6840308" y="1521087"/>
            <a:ext cx="1296002" cy="129600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rot="0" flipH="0" flipV="0">
            <a:off x="6965997" y="1646775"/>
            <a:ext cx="1044626" cy="104462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rot="0" flipH="0" flipV="0">
            <a:off x="6374105" y="3675547"/>
            <a:ext cx="2279206" cy="1803159"/>
          </a:xfrm>
          <a:prstGeom prst="rect">
            <a:avLst/>
          </a:prstGeom>
          <a:noFill/>
          <a:ln cap="sq">
            <a:noFill/>
          </a:ln>
        </p:spPr>
        <p:txBody>
          <a:bodyPr vert="horz" wrap="square" lIns="0" tIns="0" rIns="0" bIns="0" rtlCol="0" anchor="t"/>
          <a:lstStyle/>
          <a:p>
            <a:pPr algn="ctr">
              <a:lnSpc>
                <a:spcPct val="150000"/>
              </a:lnSpc>
            </a:pPr>
            <a:r>
              <a:rPr kumimoji="1" lang="en-US" altLang="zh-CN" sz="1113">
                <a:ln w="12700">
                  <a:noFill/>
                </a:ln>
                <a:solidFill>
                  <a:srgbClr val="262626">
                    <a:alpha val="100000"/>
                  </a:srgbClr>
                </a:solidFill>
                <a:latin typeface="Source Han Sans CN Normal"/>
                <a:ea typeface="Source Han Sans CN Normal"/>
                <a:cs typeface="Source Han Sans CN Normal"/>
              </a:rPr>
              <a:t>企业对数据资产计量方式多样，市场机制和政策缺失，评估体系不完善，估值模型需进一步探索。</a:t>
            </a:r>
            <a:endParaRPr kumimoji="1" lang="zh-CN" altLang="en-US"/>
          </a:p>
        </p:txBody>
      </p:sp>
      <p:sp>
        <p:nvSpPr>
          <p:cNvPr id="28" name="标题 1"/>
          <p:cNvSpPr txBox="1"/>
          <p:nvPr/>
        </p:nvSpPr>
        <p:spPr>
          <a:xfrm rot="0" flipH="0" flipV="0">
            <a:off x="8228365" y="5050162"/>
            <a:ext cx="504000" cy="648000"/>
          </a:xfrm>
          <a:prstGeom prst="rect">
            <a:avLst/>
          </a:prstGeom>
          <a:noFill/>
          <a:ln>
            <a:noFill/>
          </a:ln>
        </p:spPr>
        <p:txBody>
          <a:bodyPr vert="horz" wrap="square" lIns="0" tIns="0" rIns="0" bIns="0" rtlCol="0" anchor="t"/>
          <a:lstStyle/>
          <a:p>
            <a:pPr algn="ctr">
              <a:lnSpc>
                <a:spcPct val="130000"/>
              </a:lnSpc>
            </a:pPr>
            <a:r>
              <a:rPr kumimoji="1" lang="en-US" altLang="zh-CN" sz="5400">
                <a:ln w="12700">
                  <a:solidFill>
                    <a:srgbClr val="0068BF">
                      <a:alpha val="100000"/>
                    </a:srgbClr>
                  </a:solidFill>
                </a:ln>
                <a:solidFill>
                  <a:srgbClr val="FFFFFF">
                    <a:alpha val="100000"/>
                  </a:srgbClr>
                </a:solidFill>
                <a:latin typeface="Source Han Sans CN Normal"/>
                <a:ea typeface="Source Han Sans CN Normal"/>
                <a:cs typeface="Source Han Sans CN Normal"/>
              </a:rPr>
              <a:t>”</a:t>
            </a:r>
            <a:endParaRPr kumimoji="1" lang="zh-CN" altLang="en-US"/>
          </a:p>
        </p:txBody>
      </p:sp>
      <p:sp>
        <p:nvSpPr>
          <p:cNvPr id="29" name="标题 1"/>
          <p:cNvSpPr txBox="1"/>
          <p:nvPr/>
        </p:nvSpPr>
        <p:spPr>
          <a:xfrm rot="0" flipH="0" flipV="0">
            <a:off x="6700284" y="1654601"/>
            <a:ext cx="108000" cy="10800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0" name="标题 1"/>
          <p:cNvSpPr txBox="1"/>
          <p:nvPr/>
        </p:nvSpPr>
        <p:spPr>
          <a:xfrm rot="0" flipH="0" flipV="0">
            <a:off x="8168382" y="2419565"/>
            <a:ext cx="180000" cy="180000"/>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6374105" y="2917651"/>
            <a:ext cx="2291906" cy="720000"/>
          </a:xfrm>
          <a:prstGeom prst="rect">
            <a:avLst/>
          </a:prstGeom>
          <a:noFill/>
          <a:ln cap="sq">
            <a:noFill/>
          </a:ln>
        </p:spPr>
        <p:txBody>
          <a:bodyPr vert="horz" wrap="square" lIns="0" tIns="0" rIns="0" bIns="0" rtlCol="0" anchor="ctr"/>
          <a:lstStyle/>
          <a:p>
            <a:pPr algn="ctr">
              <a:lnSpc>
                <a:spcPct val="12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数据资产的价值影响因素众多，估值方法不可靠</a:t>
            </a:r>
            <a:endParaRPr kumimoji="1" lang="zh-CN" altLang="en-US"/>
          </a:p>
        </p:txBody>
      </p:sp>
      <p:sp>
        <p:nvSpPr>
          <p:cNvPr id="32" name="标题 1"/>
          <p:cNvSpPr txBox="1"/>
          <p:nvPr/>
        </p:nvSpPr>
        <p:spPr>
          <a:xfrm rot="0" flipH="0" flipV="0">
            <a:off x="7281482" y="1945044"/>
            <a:ext cx="413654" cy="448086"/>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33" name="标题 1"/>
          <p:cNvSpPr txBox="1"/>
          <p:nvPr/>
        </p:nvSpPr>
        <p:spPr>
          <a:xfrm rot="0" flipH="0" flipV="0">
            <a:off x="9022718" y="2171021"/>
            <a:ext cx="2525816" cy="3572292"/>
          </a:xfrm>
          <a:prstGeom prst="roundRect">
            <a:avLst>
              <a:gd name="adj" fmla="val 7063"/>
            </a:avLst>
          </a:prstGeom>
          <a:solidFill>
            <a:schemeClr val="bg1"/>
          </a:solidFill>
          <a:ln w="12700" cap="sq">
            <a:solidFill>
              <a:schemeClr val="accent1"/>
            </a:solidFill>
            <a:miter/>
          </a:ln>
        </p:spPr>
        <p:txBody>
          <a:bodyPr vert="horz" wrap="square" lIns="0" tIns="0" rIns="0" bIns="0" rtlCol="0" anchor="ctr"/>
          <a:lstStyle/>
          <a:p>
            <a:pPr algn="ctr">
              <a:lnSpc>
                <a:spcPct val="110000"/>
              </a:lnSpc>
            </a:pPr>
            <a:endParaRPr kumimoji="1" lang="zh-CN" altLang="en-US"/>
          </a:p>
        </p:txBody>
      </p:sp>
      <p:sp>
        <p:nvSpPr>
          <p:cNvPr id="34" name="标题 1"/>
          <p:cNvSpPr txBox="1"/>
          <p:nvPr/>
        </p:nvSpPr>
        <p:spPr>
          <a:xfrm rot="0" flipH="0" flipV="0">
            <a:off x="9637625" y="1521087"/>
            <a:ext cx="1296002" cy="1296002"/>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5" name="标题 1"/>
          <p:cNvSpPr txBox="1"/>
          <p:nvPr/>
        </p:nvSpPr>
        <p:spPr>
          <a:xfrm rot="0" flipH="0" flipV="0">
            <a:off x="9763313" y="1646775"/>
            <a:ext cx="1044626" cy="104462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6" name="标题 1"/>
          <p:cNvSpPr txBox="1"/>
          <p:nvPr/>
        </p:nvSpPr>
        <p:spPr>
          <a:xfrm rot="0" flipH="0" flipV="0">
            <a:off x="9196822" y="3675547"/>
            <a:ext cx="2253806" cy="1803159"/>
          </a:xfrm>
          <a:prstGeom prst="rect">
            <a:avLst/>
          </a:prstGeom>
          <a:noFill/>
          <a:ln cap="sq">
            <a:noFill/>
          </a:ln>
        </p:spPr>
        <p:txBody>
          <a:bodyPr vert="horz" wrap="square" lIns="0" tIns="0" rIns="0" bIns="0" rtlCol="0" anchor="t"/>
          <a:lstStyle/>
          <a:p>
            <a:pPr algn="ctr">
              <a:lnSpc>
                <a:spcPct val="150000"/>
              </a:lnSpc>
            </a:pPr>
            <a:r>
              <a:rPr kumimoji="1" lang="en-US" altLang="zh-CN" sz="1113">
                <a:ln w="12700">
                  <a:noFill/>
                </a:ln>
                <a:solidFill>
                  <a:srgbClr val="262626">
                    <a:alpha val="100000"/>
                  </a:srgbClr>
                </a:solidFill>
                <a:latin typeface="Source Han Sans CN Normal"/>
                <a:ea typeface="Source Han Sans CN Normal"/>
                <a:cs typeface="Source Han Sans CN Normal"/>
              </a:rPr>
              <a:t>数据资产特征和应用场景不同，传统资产后续计量方法不适用，制定统一后续计量标准难度大。</a:t>
            </a:r>
            <a:endParaRPr kumimoji="1" lang="zh-CN" altLang="en-US"/>
          </a:p>
        </p:txBody>
      </p:sp>
      <p:sp>
        <p:nvSpPr>
          <p:cNvPr id="37" name="标题 1"/>
          <p:cNvSpPr txBox="1"/>
          <p:nvPr/>
        </p:nvSpPr>
        <p:spPr>
          <a:xfrm rot="0" flipH="0" flipV="0">
            <a:off x="11025681" y="5050162"/>
            <a:ext cx="504000" cy="648000"/>
          </a:xfrm>
          <a:prstGeom prst="rect">
            <a:avLst/>
          </a:prstGeom>
          <a:noFill/>
          <a:ln>
            <a:noFill/>
          </a:ln>
        </p:spPr>
        <p:txBody>
          <a:bodyPr vert="horz" wrap="square" lIns="0" tIns="0" rIns="0" bIns="0" rtlCol="0" anchor="t"/>
          <a:lstStyle/>
          <a:p>
            <a:pPr algn="ctr">
              <a:lnSpc>
                <a:spcPct val="130000"/>
              </a:lnSpc>
            </a:pPr>
            <a:r>
              <a:rPr kumimoji="1" lang="en-US" altLang="zh-CN" sz="5400">
                <a:ln w="12700">
                  <a:solidFill>
                    <a:srgbClr val="0068BF">
                      <a:alpha val="100000"/>
                    </a:srgbClr>
                  </a:solidFill>
                </a:ln>
                <a:solidFill>
                  <a:srgbClr val="FFFFFF">
                    <a:alpha val="100000"/>
                  </a:srgbClr>
                </a:solidFill>
                <a:latin typeface="Source Han Sans CN Normal"/>
                <a:ea typeface="Source Han Sans CN Normal"/>
                <a:cs typeface="Source Han Sans CN Normal"/>
              </a:rPr>
              <a:t>”</a:t>
            </a:r>
            <a:endParaRPr kumimoji="1" lang="zh-CN" altLang="en-US"/>
          </a:p>
        </p:txBody>
      </p:sp>
      <p:sp>
        <p:nvSpPr>
          <p:cNvPr id="38" name="标题 1"/>
          <p:cNvSpPr txBox="1"/>
          <p:nvPr/>
        </p:nvSpPr>
        <p:spPr>
          <a:xfrm rot="0" flipH="0" flipV="0">
            <a:off x="9497601" y="1654601"/>
            <a:ext cx="108000" cy="10800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9" name="标题 1"/>
          <p:cNvSpPr txBox="1"/>
          <p:nvPr/>
        </p:nvSpPr>
        <p:spPr>
          <a:xfrm rot="0" flipH="0" flipV="0">
            <a:off x="10965699" y="2419565"/>
            <a:ext cx="180000" cy="180000"/>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0" name="标题 1"/>
          <p:cNvSpPr txBox="1"/>
          <p:nvPr/>
        </p:nvSpPr>
        <p:spPr>
          <a:xfrm rot="0" flipH="0" flipV="0">
            <a:off x="9196822" y="2917651"/>
            <a:ext cx="2241106" cy="720000"/>
          </a:xfrm>
          <a:prstGeom prst="rect">
            <a:avLst/>
          </a:prstGeom>
          <a:noFill/>
          <a:ln cap="sq">
            <a:noFill/>
          </a:ln>
        </p:spPr>
        <p:txBody>
          <a:bodyPr vert="horz" wrap="square" lIns="0" tIns="0" rIns="0" bIns="0" rtlCol="0" anchor="ctr"/>
          <a:lstStyle/>
          <a:p>
            <a:pPr algn="ctr">
              <a:lnSpc>
                <a:spcPct val="120000"/>
              </a:lnSpc>
            </a:pPr>
            <a:r>
              <a:rPr kumimoji="1" lang="en-US" altLang="zh-CN" sz="1598">
                <a:ln w="12700">
                  <a:noFill/>
                </a:ln>
                <a:solidFill>
                  <a:srgbClr val="C70808">
                    <a:alpha val="100000"/>
                  </a:srgbClr>
                </a:solidFill>
                <a:latin typeface="Source Han Sans CN Bold Bold"/>
                <a:ea typeface="Source Han Sans CN Bold Bold"/>
                <a:cs typeface="Source Han Sans CN Bold Bold"/>
              </a:rPr>
              <a:t>数据资产的应用场景丰富，后续计量方法缺乏统一规范</a:t>
            </a:r>
            <a:endParaRPr kumimoji="1" lang="zh-CN" altLang="en-US"/>
          </a:p>
        </p:txBody>
      </p:sp>
      <p:sp>
        <p:nvSpPr>
          <p:cNvPr id="41" name="标题 1"/>
          <p:cNvSpPr txBox="1"/>
          <p:nvPr/>
        </p:nvSpPr>
        <p:spPr>
          <a:xfrm rot="0" flipH="0" flipV="0">
            <a:off x="10061584" y="1952275"/>
            <a:ext cx="448086" cy="433628"/>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5148580" cy="637798"/>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1">
                <a:ln>
                  <a:noFill/>
                </a:ln>
                <a:solidFill>
                  <a:srgbClr val="0D0D0D">
                    <a:alpha val="100000"/>
                  </a:srgbClr>
                </a:solidFill>
                <a:latin typeface="Source Han Sans CN Bold Bold"/>
                <a:ea typeface="Source Han Sans CN Bold Bold"/>
                <a:cs typeface="Source Han Sans CN Bold Bold"/>
              </a:rPr>
              <a:t>企业数据资产入表的建议</a:t>
            </a:r>
            <a:endParaRPr kumimoji="1" lang="zh-CN" altLang="en-US"/>
          </a:p>
        </p:txBody>
      </p:sp>
      <p:sp>
        <p:nvSpPr>
          <p:cNvPr id="6" name="标题 1"/>
          <p:cNvSpPr txBox="1"/>
          <p:nvPr/>
        </p:nvSpPr>
        <p:spPr>
          <a:xfrm rot="0" flipH="0" flipV="0">
            <a:off x="2054603" y="2538137"/>
            <a:ext cx="2315790" cy="857773"/>
          </a:xfrm>
          <a:custGeom>
            <a:avLst/>
            <a:gdLst>
              <a:gd name="connsiteX0" fmla="*/ 0 w 2099121"/>
              <a:gd name="connsiteY0" fmla="*/ 0 h 628008"/>
              <a:gd name="connsiteX1" fmla="*/ 70173 w 2099121"/>
              <a:gd name="connsiteY1" fmla="*/ 29478 h 628008"/>
              <a:gd name="connsiteX2" fmla="*/ 1049560 w 2099121"/>
              <a:gd name="connsiteY2" fmla="*/ 148211 h 628008"/>
              <a:gd name="connsiteX3" fmla="*/ 2028947 w 2099121"/>
              <a:gd name="connsiteY3" fmla="*/ 29478 h 628008"/>
              <a:gd name="connsiteX4" fmla="*/ 2099121 w 2099121"/>
              <a:gd name="connsiteY4" fmla="*/ 0 h 628008"/>
              <a:gd name="connsiteX5" fmla="*/ 2099121 w 2099121"/>
              <a:gd name="connsiteY5" fmla="*/ 628008 h 628008"/>
              <a:gd name="connsiteX6" fmla="*/ 2028947 w 2099121"/>
              <a:gd name="connsiteY6" fmla="*/ 598530 h 628008"/>
              <a:gd name="connsiteX7" fmla="*/ 1049560 w 2099121"/>
              <a:gd name="connsiteY7" fmla="*/ 479797 h 628008"/>
              <a:gd name="connsiteX8" fmla="*/ 70173 w 2099121"/>
              <a:gd name="connsiteY8" fmla="*/ 598530 h 628008"/>
              <a:gd name="connsiteX9" fmla="*/ 0 w 2099121"/>
              <a:gd name="connsiteY9" fmla="*/ 628008 h 628008"/>
            </a:gdLst>
            <a:rect l="l" t="t" r="r" b="b"/>
            <a:pathLst>
              <a:path w="2099121" h="628008">
                <a:moveTo>
                  <a:pt x="0" y="0"/>
                </a:moveTo>
                <a:lnTo>
                  <a:pt x="70173" y="29478"/>
                </a:lnTo>
                <a:cubicBezTo>
                  <a:pt x="282425" y="101113"/>
                  <a:pt x="641870" y="148211"/>
                  <a:pt x="1049560" y="148211"/>
                </a:cubicBezTo>
                <a:cubicBezTo>
                  <a:pt x="1457250" y="148211"/>
                  <a:pt x="1816695" y="101113"/>
                  <a:pt x="2028947" y="29478"/>
                </a:cubicBezTo>
                <a:lnTo>
                  <a:pt x="2099121" y="0"/>
                </a:lnTo>
                <a:lnTo>
                  <a:pt x="2099121" y="628008"/>
                </a:lnTo>
                <a:lnTo>
                  <a:pt x="2028947" y="598530"/>
                </a:lnTo>
                <a:cubicBezTo>
                  <a:pt x="1816695" y="526895"/>
                  <a:pt x="1457250" y="479797"/>
                  <a:pt x="1049560" y="479797"/>
                </a:cubicBezTo>
                <a:cubicBezTo>
                  <a:pt x="641870" y="479797"/>
                  <a:pt x="282425" y="526895"/>
                  <a:pt x="70173" y="598530"/>
                </a:cubicBezTo>
                <a:lnTo>
                  <a:pt x="0" y="628008"/>
                </a:lnTo>
                <a:close/>
              </a:path>
            </a:pathLst>
          </a:custGeom>
          <a:solidFill>
            <a:schemeClr val="accent1">
              <a:lumMod val="20000"/>
              <a:lumOff val="80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4938106" y="2557009"/>
            <a:ext cx="2315790" cy="857773"/>
          </a:xfrm>
          <a:custGeom>
            <a:avLst/>
            <a:gdLst>
              <a:gd name="connsiteX0" fmla="*/ 0 w 2099121"/>
              <a:gd name="connsiteY0" fmla="*/ 0 h 628008"/>
              <a:gd name="connsiteX1" fmla="*/ 70173 w 2099121"/>
              <a:gd name="connsiteY1" fmla="*/ 29478 h 628008"/>
              <a:gd name="connsiteX2" fmla="*/ 1049560 w 2099121"/>
              <a:gd name="connsiteY2" fmla="*/ 148211 h 628008"/>
              <a:gd name="connsiteX3" fmla="*/ 2028947 w 2099121"/>
              <a:gd name="connsiteY3" fmla="*/ 29478 h 628008"/>
              <a:gd name="connsiteX4" fmla="*/ 2099121 w 2099121"/>
              <a:gd name="connsiteY4" fmla="*/ 0 h 628008"/>
              <a:gd name="connsiteX5" fmla="*/ 2099121 w 2099121"/>
              <a:gd name="connsiteY5" fmla="*/ 628008 h 628008"/>
              <a:gd name="connsiteX6" fmla="*/ 2028947 w 2099121"/>
              <a:gd name="connsiteY6" fmla="*/ 598530 h 628008"/>
              <a:gd name="connsiteX7" fmla="*/ 1049560 w 2099121"/>
              <a:gd name="connsiteY7" fmla="*/ 479797 h 628008"/>
              <a:gd name="connsiteX8" fmla="*/ 70173 w 2099121"/>
              <a:gd name="connsiteY8" fmla="*/ 598530 h 628008"/>
              <a:gd name="connsiteX9" fmla="*/ 0 w 2099121"/>
              <a:gd name="connsiteY9" fmla="*/ 628008 h 628008"/>
            </a:gdLst>
            <a:rect l="l" t="t" r="r" b="b"/>
            <a:pathLst>
              <a:path w="2099121" h="628008">
                <a:moveTo>
                  <a:pt x="0" y="0"/>
                </a:moveTo>
                <a:lnTo>
                  <a:pt x="70173" y="29478"/>
                </a:lnTo>
                <a:cubicBezTo>
                  <a:pt x="282425" y="101113"/>
                  <a:pt x="641870" y="148211"/>
                  <a:pt x="1049560" y="148211"/>
                </a:cubicBezTo>
                <a:cubicBezTo>
                  <a:pt x="1457250" y="148211"/>
                  <a:pt x="1816695" y="101113"/>
                  <a:pt x="2028947" y="29478"/>
                </a:cubicBezTo>
                <a:lnTo>
                  <a:pt x="2099121" y="0"/>
                </a:lnTo>
                <a:lnTo>
                  <a:pt x="2099121" y="628008"/>
                </a:lnTo>
                <a:lnTo>
                  <a:pt x="2028947" y="598530"/>
                </a:lnTo>
                <a:cubicBezTo>
                  <a:pt x="1816695" y="526895"/>
                  <a:pt x="1457250" y="479797"/>
                  <a:pt x="1049560" y="479797"/>
                </a:cubicBezTo>
                <a:cubicBezTo>
                  <a:pt x="641870" y="479797"/>
                  <a:pt x="282425" y="526895"/>
                  <a:pt x="70173" y="598530"/>
                </a:cubicBezTo>
                <a:lnTo>
                  <a:pt x="0" y="628008"/>
                </a:lnTo>
                <a:close/>
              </a:path>
            </a:pathLst>
          </a:custGeom>
          <a:solidFill>
            <a:schemeClr val="accent1">
              <a:lumMod val="20000"/>
              <a:lumOff val="80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7821609" y="2557009"/>
            <a:ext cx="2315790" cy="857773"/>
          </a:xfrm>
          <a:custGeom>
            <a:avLst/>
            <a:gdLst>
              <a:gd name="connsiteX0" fmla="*/ 0 w 2099121"/>
              <a:gd name="connsiteY0" fmla="*/ 0 h 628008"/>
              <a:gd name="connsiteX1" fmla="*/ 70173 w 2099121"/>
              <a:gd name="connsiteY1" fmla="*/ 29478 h 628008"/>
              <a:gd name="connsiteX2" fmla="*/ 1049560 w 2099121"/>
              <a:gd name="connsiteY2" fmla="*/ 148211 h 628008"/>
              <a:gd name="connsiteX3" fmla="*/ 2028947 w 2099121"/>
              <a:gd name="connsiteY3" fmla="*/ 29478 h 628008"/>
              <a:gd name="connsiteX4" fmla="*/ 2099121 w 2099121"/>
              <a:gd name="connsiteY4" fmla="*/ 0 h 628008"/>
              <a:gd name="connsiteX5" fmla="*/ 2099121 w 2099121"/>
              <a:gd name="connsiteY5" fmla="*/ 628008 h 628008"/>
              <a:gd name="connsiteX6" fmla="*/ 2028947 w 2099121"/>
              <a:gd name="connsiteY6" fmla="*/ 598530 h 628008"/>
              <a:gd name="connsiteX7" fmla="*/ 1049560 w 2099121"/>
              <a:gd name="connsiteY7" fmla="*/ 479797 h 628008"/>
              <a:gd name="connsiteX8" fmla="*/ 70173 w 2099121"/>
              <a:gd name="connsiteY8" fmla="*/ 598530 h 628008"/>
              <a:gd name="connsiteX9" fmla="*/ 0 w 2099121"/>
              <a:gd name="connsiteY9" fmla="*/ 628008 h 628008"/>
            </a:gdLst>
            <a:rect l="l" t="t" r="r" b="b"/>
            <a:pathLst>
              <a:path w="2099121" h="628008">
                <a:moveTo>
                  <a:pt x="0" y="0"/>
                </a:moveTo>
                <a:lnTo>
                  <a:pt x="70173" y="29478"/>
                </a:lnTo>
                <a:cubicBezTo>
                  <a:pt x="282425" y="101113"/>
                  <a:pt x="641870" y="148211"/>
                  <a:pt x="1049560" y="148211"/>
                </a:cubicBezTo>
                <a:cubicBezTo>
                  <a:pt x="1457250" y="148211"/>
                  <a:pt x="1816695" y="101113"/>
                  <a:pt x="2028947" y="29478"/>
                </a:cubicBezTo>
                <a:lnTo>
                  <a:pt x="2099121" y="0"/>
                </a:lnTo>
                <a:lnTo>
                  <a:pt x="2099121" y="628008"/>
                </a:lnTo>
                <a:lnTo>
                  <a:pt x="2028947" y="598530"/>
                </a:lnTo>
                <a:cubicBezTo>
                  <a:pt x="1816695" y="526895"/>
                  <a:pt x="1457250" y="479797"/>
                  <a:pt x="1049560" y="479797"/>
                </a:cubicBezTo>
                <a:cubicBezTo>
                  <a:pt x="641870" y="479797"/>
                  <a:pt x="282425" y="526895"/>
                  <a:pt x="70173" y="598530"/>
                </a:cubicBezTo>
                <a:lnTo>
                  <a:pt x="0" y="628008"/>
                </a:lnTo>
                <a:close/>
              </a:path>
            </a:pathLst>
          </a:custGeom>
          <a:solidFill>
            <a:schemeClr val="accent1">
              <a:lumMod val="20000"/>
              <a:lumOff val="80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122746" y="2319024"/>
            <a:ext cx="1296000" cy="1296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023034" y="2172821"/>
            <a:ext cx="1495425" cy="1495425"/>
          </a:xfrm>
          <a:prstGeom prst="arc">
            <a:avLst>
              <a:gd name="adj1" fmla="val 13519816"/>
              <a:gd name="adj2" fmla="val 18920411"/>
            </a:avLst>
          </a:prstGeom>
          <a:noFill/>
          <a:ln w="952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34746" y="2136821"/>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734746" y="2005662"/>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1698746" y="1807445"/>
            <a:ext cx="144000" cy="144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006249" y="2319024"/>
            <a:ext cx="1296000" cy="1296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3906537" y="2172821"/>
            <a:ext cx="1495425" cy="1495425"/>
          </a:xfrm>
          <a:prstGeom prst="arc">
            <a:avLst>
              <a:gd name="adj1" fmla="val 13519816"/>
              <a:gd name="adj2" fmla="val 18920411"/>
            </a:avLst>
          </a:prstGeom>
          <a:noFill/>
          <a:ln w="952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4618249" y="2136821"/>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4618249" y="2005662"/>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4582249" y="1807445"/>
            <a:ext cx="144000" cy="144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6889752" y="2319024"/>
            <a:ext cx="1296000" cy="1296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6790040" y="2172821"/>
            <a:ext cx="1495425" cy="1495425"/>
          </a:xfrm>
          <a:prstGeom prst="arc">
            <a:avLst>
              <a:gd name="adj1" fmla="val 13519816"/>
              <a:gd name="adj2" fmla="val 18920411"/>
            </a:avLst>
          </a:prstGeom>
          <a:noFill/>
          <a:ln w="952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7501752" y="2136821"/>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7501752" y="2005662"/>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7465752" y="1807445"/>
            <a:ext cx="144000" cy="144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9773253" y="2319024"/>
            <a:ext cx="1296000" cy="1296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9673541" y="2172821"/>
            <a:ext cx="1495425" cy="1495425"/>
          </a:xfrm>
          <a:prstGeom prst="arc">
            <a:avLst>
              <a:gd name="adj1" fmla="val 13519816"/>
              <a:gd name="adj2" fmla="val 18920411"/>
            </a:avLst>
          </a:prstGeom>
          <a:noFill/>
          <a:ln w="952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rot="0" flipH="0" flipV="0">
            <a:off x="10385253" y="2136821"/>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rot="0" flipH="0" flipV="0">
            <a:off x="10385253" y="2005662"/>
            <a:ext cx="72000" cy="72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349253" y="1807445"/>
            <a:ext cx="144000" cy="144000"/>
          </a:xfrm>
          <a:prstGeom prst="ellipse">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pic>
        <p:nvPicPr>
          <p:cNvPr id="29" name="图片"/>
          <p:cNvPicPr>
            <a:picLocks noChangeAspect="1"/>
          </p:cNvPicPr>
          <p:nvPr/>
        </p:nvPicPr>
        <p:blipFill>
          <a:blip r:embed="rId3">
            <a:alphaModFix amt="100000"/>
          </a:blip>
          <a:srcRect l="24021" t="3546" r="24021" b="3546"/>
          <a:stretch>
            <a:fillRect/>
          </a:stretch>
        </p:blipFill>
        <p:spPr>
          <a:xfrm rot="0" flipH="0" flipV="0">
            <a:off x="9850638" y="2394103"/>
            <a:ext cx="1161590" cy="1161590"/>
          </a:xfrm>
          <a:custGeom>
            <a:avLst/>
            <a:gdLst>
              <a:gd name="connsiteX0" fmla="*/ 648000 w 1296000"/>
              <a:gd name="connsiteY0" fmla="*/ 0 h 1296000"/>
              <a:gd name="connsiteX1" fmla="*/ 1296000 w 1296000"/>
              <a:gd name="connsiteY1" fmla="*/ 648000 h 1296000"/>
              <a:gd name="connsiteX2" fmla="*/ 648000 w 1296000"/>
              <a:gd name="connsiteY2" fmla="*/ 1296000 h 1296000"/>
              <a:gd name="connsiteX3" fmla="*/ 0 w 1296000"/>
              <a:gd name="connsiteY3" fmla="*/ 648000 h 1296000"/>
              <a:gd name="connsiteX4" fmla="*/ 648000 w 1296000"/>
              <a:gd name="connsiteY4" fmla="*/ 0 h 1296000"/>
            </a:gdLst>
            <a:rect l="l" t="t" r="r" b="b"/>
            <a:pathLst>
              <a:path w="1296000" h="1296000">
                <a:moveTo>
                  <a:pt x="648000" y="0"/>
                </a:moveTo>
                <a:cubicBezTo>
                  <a:pt x="1005881" y="0"/>
                  <a:pt x="1296000" y="290119"/>
                  <a:pt x="1296000" y="648000"/>
                </a:cubicBezTo>
                <a:cubicBezTo>
                  <a:pt x="1296000" y="1005881"/>
                  <a:pt x="1005881" y="1296000"/>
                  <a:pt x="648000" y="1296000"/>
                </a:cubicBezTo>
                <a:cubicBezTo>
                  <a:pt x="290119" y="1296000"/>
                  <a:pt x="0" y="1005881"/>
                  <a:pt x="0" y="648000"/>
                </a:cubicBezTo>
                <a:cubicBezTo>
                  <a:pt x="0" y="290119"/>
                  <a:pt x="290119" y="0"/>
                  <a:pt x="648000" y="0"/>
                </a:cubicBezTo>
                <a:close/>
              </a:path>
            </a:pathLst>
          </a:custGeom>
          <a:noFill/>
          <a:ln>
            <a:noFill/>
          </a:ln>
        </p:spPr>
      </p:pic>
      <p:pic>
        <p:nvPicPr>
          <p:cNvPr id="30" name="图片"/>
          <p:cNvPicPr>
            <a:picLocks noChangeAspect="1"/>
          </p:cNvPicPr>
          <p:nvPr/>
        </p:nvPicPr>
        <p:blipFill>
          <a:blip r:embed="rId4">
            <a:alphaModFix amt="100000"/>
          </a:blip>
          <a:srcRect l="35450" t="0" r="8625" b="0"/>
          <a:stretch>
            <a:fillRect/>
          </a:stretch>
        </p:blipFill>
        <p:spPr>
          <a:xfrm rot="0" flipH="0" flipV="0">
            <a:off x="6965290" y="2406216"/>
            <a:ext cx="1161590" cy="1161590"/>
          </a:xfrm>
          <a:custGeom>
            <a:avLst/>
            <a:gdLst>
              <a:gd name="connsiteX0" fmla="*/ 648000 w 1296000"/>
              <a:gd name="connsiteY0" fmla="*/ 0 h 1296000"/>
              <a:gd name="connsiteX1" fmla="*/ 1296000 w 1296000"/>
              <a:gd name="connsiteY1" fmla="*/ 648000 h 1296000"/>
              <a:gd name="connsiteX2" fmla="*/ 648000 w 1296000"/>
              <a:gd name="connsiteY2" fmla="*/ 1296000 h 1296000"/>
              <a:gd name="connsiteX3" fmla="*/ 0 w 1296000"/>
              <a:gd name="connsiteY3" fmla="*/ 648000 h 1296000"/>
              <a:gd name="connsiteX4" fmla="*/ 648000 w 1296000"/>
              <a:gd name="connsiteY4" fmla="*/ 0 h 1296000"/>
            </a:gdLst>
            <a:rect l="l" t="t" r="r" b="b"/>
            <a:pathLst>
              <a:path w="1296000" h="1296000">
                <a:moveTo>
                  <a:pt x="648000" y="0"/>
                </a:moveTo>
                <a:cubicBezTo>
                  <a:pt x="1005881" y="0"/>
                  <a:pt x="1296000" y="290119"/>
                  <a:pt x="1296000" y="648000"/>
                </a:cubicBezTo>
                <a:cubicBezTo>
                  <a:pt x="1296000" y="1005881"/>
                  <a:pt x="1005881" y="1296000"/>
                  <a:pt x="648000" y="1296000"/>
                </a:cubicBezTo>
                <a:cubicBezTo>
                  <a:pt x="290119" y="1296000"/>
                  <a:pt x="0" y="1005881"/>
                  <a:pt x="0" y="648000"/>
                </a:cubicBezTo>
                <a:cubicBezTo>
                  <a:pt x="0" y="290119"/>
                  <a:pt x="290119" y="0"/>
                  <a:pt x="648000" y="0"/>
                </a:cubicBezTo>
                <a:close/>
              </a:path>
            </a:pathLst>
          </a:custGeom>
          <a:noFill/>
          <a:ln>
            <a:noFill/>
          </a:ln>
        </p:spPr>
      </p:pic>
      <p:pic>
        <p:nvPicPr>
          <p:cNvPr id="31" name="图片"/>
          <p:cNvPicPr>
            <a:picLocks noChangeAspect="1"/>
          </p:cNvPicPr>
          <p:nvPr/>
        </p:nvPicPr>
        <p:blipFill>
          <a:blip r:embed="rId5">
            <a:alphaModFix amt="100000"/>
          </a:blip>
          <a:srcRect l="20785" t="8443" r="20785" b="8443"/>
          <a:stretch>
            <a:fillRect/>
          </a:stretch>
        </p:blipFill>
        <p:spPr>
          <a:xfrm rot="0" flipH="0" flipV="0">
            <a:off x="4068382" y="2377478"/>
            <a:ext cx="1161590" cy="1161590"/>
          </a:xfrm>
          <a:custGeom>
            <a:avLst/>
            <a:gdLst>
              <a:gd name="connsiteX0" fmla="*/ 648000 w 1296000"/>
              <a:gd name="connsiteY0" fmla="*/ 0 h 1296000"/>
              <a:gd name="connsiteX1" fmla="*/ 1296000 w 1296000"/>
              <a:gd name="connsiteY1" fmla="*/ 648000 h 1296000"/>
              <a:gd name="connsiteX2" fmla="*/ 648000 w 1296000"/>
              <a:gd name="connsiteY2" fmla="*/ 1296000 h 1296000"/>
              <a:gd name="connsiteX3" fmla="*/ 0 w 1296000"/>
              <a:gd name="connsiteY3" fmla="*/ 648000 h 1296000"/>
              <a:gd name="connsiteX4" fmla="*/ 648000 w 1296000"/>
              <a:gd name="connsiteY4" fmla="*/ 0 h 1296000"/>
            </a:gdLst>
            <a:rect l="l" t="t" r="r" b="b"/>
            <a:pathLst>
              <a:path w="1296000" h="1296000">
                <a:moveTo>
                  <a:pt x="648000" y="0"/>
                </a:moveTo>
                <a:cubicBezTo>
                  <a:pt x="1005881" y="0"/>
                  <a:pt x="1296000" y="290119"/>
                  <a:pt x="1296000" y="648000"/>
                </a:cubicBezTo>
                <a:cubicBezTo>
                  <a:pt x="1296000" y="1005881"/>
                  <a:pt x="1005881" y="1296000"/>
                  <a:pt x="648000" y="1296000"/>
                </a:cubicBezTo>
                <a:cubicBezTo>
                  <a:pt x="290119" y="1296000"/>
                  <a:pt x="0" y="1005881"/>
                  <a:pt x="0" y="648000"/>
                </a:cubicBezTo>
                <a:cubicBezTo>
                  <a:pt x="0" y="290119"/>
                  <a:pt x="290119" y="0"/>
                  <a:pt x="648000" y="0"/>
                </a:cubicBezTo>
                <a:close/>
              </a:path>
            </a:pathLst>
          </a:custGeom>
          <a:noFill/>
          <a:ln>
            <a:noFill/>
          </a:ln>
        </p:spPr>
      </p:pic>
      <p:pic>
        <p:nvPicPr>
          <p:cNvPr id="32" name="图片"/>
          <p:cNvPicPr>
            <a:picLocks noChangeAspect="1"/>
          </p:cNvPicPr>
          <p:nvPr/>
        </p:nvPicPr>
        <p:blipFill>
          <a:blip r:embed="rId6">
            <a:alphaModFix amt="100000"/>
          </a:blip>
          <a:srcRect l="19079" t="0" r="19079" b="0"/>
          <a:stretch>
            <a:fillRect/>
          </a:stretch>
        </p:blipFill>
        <p:spPr>
          <a:xfrm rot="0" flipH="0" flipV="0">
            <a:off x="1202881" y="2394436"/>
            <a:ext cx="1161590" cy="1161590"/>
          </a:xfrm>
          <a:custGeom>
            <a:avLst/>
            <a:gdLst>
              <a:gd name="connsiteX0" fmla="*/ 648000 w 1296000"/>
              <a:gd name="connsiteY0" fmla="*/ 0 h 1296000"/>
              <a:gd name="connsiteX1" fmla="*/ 1296000 w 1296000"/>
              <a:gd name="connsiteY1" fmla="*/ 648000 h 1296000"/>
              <a:gd name="connsiteX2" fmla="*/ 648000 w 1296000"/>
              <a:gd name="connsiteY2" fmla="*/ 1296000 h 1296000"/>
              <a:gd name="connsiteX3" fmla="*/ 0 w 1296000"/>
              <a:gd name="connsiteY3" fmla="*/ 648000 h 1296000"/>
              <a:gd name="connsiteX4" fmla="*/ 648000 w 1296000"/>
              <a:gd name="connsiteY4" fmla="*/ 0 h 1296000"/>
            </a:gdLst>
            <a:rect l="l" t="t" r="r" b="b"/>
            <a:pathLst>
              <a:path w="1296000" h="1296000">
                <a:moveTo>
                  <a:pt x="648000" y="0"/>
                </a:moveTo>
                <a:cubicBezTo>
                  <a:pt x="1005881" y="0"/>
                  <a:pt x="1296000" y="290119"/>
                  <a:pt x="1296000" y="648000"/>
                </a:cubicBezTo>
                <a:cubicBezTo>
                  <a:pt x="1296000" y="1005881"/>
                  <a:pt x="1005881" y="1296000"/>
                  <a:pt x="648000" y="1296000"/>
                </a:cubicBezTo>
                <a:cubicBezTo>
                  <a:pt x="290119" y="1296000"/>
                  <a:pt x="0" y="1005881"/>
                  <a:pt x="0" y="648000"/>
                </a:cubicBezTo>
                <a:cubicBezTo>
                  <a:pt x="0" y="290119"/>
                  <a:pt x="290119" y="0"/>
                  <a:pt x="648000" y="0"/>
                </a:cubicBezTo>
                <a:close/>
              </a:path>
            </a:pathLst>
          </a:custGeom>
          <a:noFill/>
          <a:ln>
            <a:noFill/>
          </a:ln>
        </p:spPr>
      </p:pic>
      <p:sp>
        <p:nvSpPr>
          <p:cNvPr id="33" name="标题 1"/>
          <p:cNvSpPr txBox="1"/>
          <p:nvPr/>
        </p:nvSpPr>
        <p:spPr>
          <a:xfrm rot="0" flipH="0" flipV="0">
            <a:off x="553811" y="3714430"/>
            <a:ext cx="2433871" cy="686760"/>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考虑进一步扩充数据资产的适用范围</a:t>
            </a:r>
            <a:endParaRPr kumimoji="1" lang="zh-CN" altLang="en-US"/>
          </a:p>
        </p:txBody>
      </p:sp>
      <p:sp>
        <p:nvSpPr>
          <p:cNvPr id="34" name="标题 1"/>
          <p:cNvSpPr txBox="1"/>
          <p:nvPr/>
        </p:nvSpPr>
        <p:spPr>
          <a:xfrm rot="0" flipH="0" flipV="0">
            <a:off x="888746" y="4436298"/>
            <a:ext cx="1764000" cy="25200"/>
          </a:xfrm>
          <a:prstGeom prst="rect">
            <a:avLst/>
          </a:prstGeom>
          <a:gradFill>
            <a:gsLst>
              <a:gs pos="0">
                <a:schemeClr val="accent1">
                  <a:alpha val="0"/>
                </a:schemeClr>
              </a:gs>
              <a:gs pos="50000">
                <a:schemeClr val="accent1"/>
              </a:gs>
              <a:gs pos="100000">
                <a:schemeClr val="accent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5" name="标题 1"/>
          <p:cNvSpPr txBox="1"/>
          <p:nvPr/>
        </p:nvSpPr>
        <p:spPr>
          <a:xfrm rot="0" flipH="0" flipV="0">
            <a:off x="553811" y="4488577"/>
            <a:ext cx="2433871" cy="2016540"/>
          </a:xfrm>
          <a:prstGeom prst="rect">
            <a:avLst/>
          </a:prstGeom>
          <a:noFill/>
          <a:ln>
            <a:noFill/>
          </a:ln>
        </p:spPr>
        <p:txBody>
          <a:bodyPr vert="horz" wrap="square" lIns="91440" tIns="45720" rIns="91440" bIns="4572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设置临时性科目或在附注中披露数据资源信息，明确用途后再进行科目转换，对特殊数据资源进行特殊处理。</a:t>
            </a:r>
            <a:endParaRPr kumimoji="1" lang="zh-CN" altLang="en-US"/>
          </a:p>
        </p:txBody>
      </p:sp>
      <p:sp>
        <p:nvSpPr>
          <p:cNvPr id="36" name="标题 1"/>
          <p:cNvSpPr txBox="1"/>
          <p:nvPr/>
        </p:nvSpPr>
        <p:spPr>
          <a:xfrm rot="0" flipH="0" flipV="0">
            <a:off x="3437314" y="3714430"/>
            <a:ext cx="2433871" cy="686760"/>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完善对外交易数据资产处置的成本结转</a:t>
            </a:r>
            <a:endParaRPr kumimoji="1" lang="zh-CN" altLang="en-US"/>
          </a:p>
        </p:txBody>
      </p:sp>
      <p:sp>
        <p:nvSpPr>
          <p:cNvPr id="37" name="标题 1"/>
          <p:cNvSpPr txBox="1"/>
          <p:nvPr/>
        </p:nvSpPr>
        <p:spPr>
          <a:xfrm rot="0" flipH="0" flipV="0">
            <a:off x="3772249" y="4436298"/>
            <a:ext cx="1764000" cy="25200"/>
          </a:xfrm>
          <a:prstGeom prst="rect">
            <a:avLst/>
          </a:prstGeom>
          <a:gradFill>
            <a:gsLst>
              <a:gs pos="0">
                <a:schemeClr val="accent1">
                  <a:alpha val="0"/>
                </a:schemeClr>
              </a:gs>
              <a:gs pos="50000">
                <a:schemeClr val="accent1"/>
              </a:gs>
              <a:gs pos="100000">
                <a:schemeClr val="accent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8" name="标题 1"/>
          <p:cNvSpPr txBox="1"/>
          <p:nvPr/>
        </p:nvSpPr>
        <p:spPr>
          <a:xfrm rot="0" flipH="0" flipV="0">
            <a:off x="3437314" y="4488577"/>
            <a:ext cx="2433871" cy="2016540"/>
          </a:xfrm>
          <a:prstGeom prst="rect">
            <a:avLst/>
          </a:prstGeom>
          <a:noFill/>
          <a:ln>
            <a:noFill/>
          </a:ln>
        </p:spPr>
        <p:txBody>
          <a:bodyPr vert="horz" wrap="square" lIns="91440" tIns="45720" rIns="91440" bIns="4572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根据数据资产预计使用寿命进行不同的成本结转处理，如不满一年按流动资产处理，超过一年采用多次或分期摊销法。</a:t>
            </a:r>
            <a:endParaRPr kumimoji="1" lang="zh-CN" altLang="en-US"/>
          </a:p>
        </p:txBody>
      </p:sp>
      <p:sp>
        <p:nvSpPr>
          <p:cNvPr id="39" name="标题 1"/>
          <p:cNvSpPr txBox="1"/>
          <p:nvPr/>
        </p:nvSpPr>
        <p:spPr>
          <a:xfrm rot="0" flipH="0" flipV="0">
            <a:off x="6320817" y="3714430"/>
            <a:ext cx="2433871" cy="686760"/>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规范对内使用数据资产确权及后续计量</a:t>
            </a:r>
            <a:endParaRPr kumimoji="1" lang="zh-CN" altLang="en-US"/>
          </a:p>
        </p:txBody>
      </p:sp>
      <p:sp>
        <p:nvSpPr>
          <p:cNvPr id="40" name="标题 1"/>
          <p:cNvSpPr txBox="1"/>
          <p:nvPr/>
        </p:nvSpPr>
        <p:spPr>
          <a:xfrm rot="0" flipH="0" flipV="0">
            <a:off x="6655752" y="4436298"/>
            <a:ext cx="1764000" cy="25200"/>
          </a:xfrm>
          <a:prstGeom prst="rect">
            <a:avLst/>
          </a:prstGeom>
          <a:gradFill>
            <a:gsLst>
              <a:gs pos="0">
                <a:schemeClr val="accent1">
                  <a:alpha val="0"/>
                </a:schemeClr>
              </a:gs>
              <a:gs pos="50000">
                <a:schemeClr val="accent1"/>
              </a:gs>
              <a:gs pos="100000">
                <a:schemeClr val="accent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1" name="标题 1"/>
          <p:cNvSpPr txBox="1"/>
          <p:nvPr/>
        </p:nvSpPr>
        <p:spPr>
          <a:xfrm rot="0" flipH="0" flipV="0">
            <a:off x="6320817" y="4488577"/>
            <a:ext cx="2433871" cy="2016540"/>
          </a:xfrm>
          <a:prstGeom prst="rect">
            <a:avLst/>
          </a:prstGeom>
          <a:noFill/>
          <a:ln>
            <a:noFill/>
          </a:ln>
        </p:spPr>
        <p:txBody>
          <a:bodyPr vert="horz" wrap="square" lIns="91440" tIns="45720" rIns="91440" bIns="4572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通过大数据交易所出台规定，明确数据资产确权，参考专利摊销期限确认原则估计数据资产使用寿命。</a:t>
            </a:r>
            <a:endParaRPr kumimoji="1" lang="zh-CN" altLang="en-US"/>
          </a:p>
        </p:txBody>
      </p:sp>
      <p:sp>
        <p:nvSpPr>
          <p:cNvPr id="42" name="标题 1"/>
          <p:cNvSpPr txBox="1"/>
          <p:nvPr/>
        </p:nvSpPr>
        <p:spPr>
          <a:xfrm rot="0" flipH="0" flipV="0">
            <a:off x="9204318" y="3714430"/>
            <a:ext cx="2433871" cy="686760"/>
          </a:xfrm>
          <a:prstGeom prst="rect">
            <a:avLst/>
          </a:prstGeom>
          <a:noFill/>
          <a:ln>
            <a:noFill/>
          </a:ln>
        </p:spPr>
        <p:txBody>
          <a:bodyPr vert="horz" wrap="square" lIns="91440" tIns="45720" rIns="91440" bIns="4572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加强企业数据资源表外信息披露指引</a:t>
            </a:r>
            <a:endParaRPr kumimoji="1" lang="zh-CN" altLang="en-US"/>
          </a:p>
        </p:txBody>
      </p:sp>
      <p:sp>
        <p:nvSpPr>
          <p:cNvPr id="43" name="标题 1"/>
          <p:cNvSpPr txBox="1"/>
          <p:nvPr/>
        </p:nvSpPr>
        <p:spPr>
          <a:xfrm rot="0" flipH="0" flipV="0">
            <a:off x="9539253" y="4436298"/>
            <a:ext cx="1764000" cy="25200"/>
          </a:xfrm>
          <a:prstGeom prst="rect">
            <a:avLst/>
          </a:prstGeom>
          <a:gradFill>
            <a:gsLst>
              <a:gs pos="0">
                <a:schemeClr val="accent1">
                  <a:alpha val="0"/>
                </a:schemeClr>
              </a:gs>
              <a:gs pos="50000">
                <a:schemeClr val="accent1"/>
              </a:gs>
              <a:gs pos="100000">
                <a:schemeClr val="accent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4" name="标题 1"/>
          <p:cNvSpPr txBox="1"/>
          <p:nvPr/>
        </p:nvSpPr>
        <p:spPr>
          <a:xfrm rot="0" flipH="0" flipV="0">
            <a:off x="9204318" y="4488577"/>
            <a:ext cx="2433871" cy="2016540"/>
          </a:xfrm>
          <a:prstGeom prst="rect">
            <a:avLst/>
          </a:prstGeom>
          <a:noFill/>
          <a:ln>
            <a:noFill/>
          </a:ln>
        </p:spPr>
        <p:txBody>
          <a:bodyPr vert="horz" wrap="square" lIns="91440" tIns="45720" rIns="91440" bIns="4572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明确数据资源表外信息披露位置和规范，构建强制披露框架，为报表使用者提供更充分信息。</a:t>
            </a:r>
            <a:endParaRPr kumimoji="1" lang="zh-CN" altLang="en-US"/>
          </a:p>
        </p:txBody>
      </p:sp>
      <p:sp>
        <p:nvSpPr>
          <p:cNvPr id="45" name="标题 1"/>
          <p:cNvSpPr txBox="1"/>
          <p:nvPr/>
        </p:nvSpPr>
        <p:spPr>
          <a:xfrm rot="0" flipH="0" flipV="0">
            <a:off x="9721886" y="1454463"/>
            <a:ext cx="1398734" cy="294400"/>
          </a:xfrm>
          <a:prstGeom prst="roundRect">
            <a:avLst>
              <a:gd name="adj" fmla="val 50000"/>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6" name="标题 1"/>
          <p:cNvSpPr txBox="1"/>
          <p:nvPr/>
        </p:nvSpPr>
        <p:spPr>
          <a:xfrm rot="0" flipH="0" flipV="0">
            <a:off x="10071049" y="1443863"/>
            <a:ext cx="700410" cy="315600"/>
          </a:xfrm>
          <a:prstGeom prst="rect">
            <a:avLst/>
          </a:prstGeom>
          <a:noFill/>
          <a:ln>
            <a:noFill/>
          </a:ln>
          <a:effectLst/>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04</a:t>
            </a:r>
            <a:endParaRPr kumimoji="1" lang="zh-CN" altLang="en-US"/>
          </a:p>
        </p:txBody>
      </p:sp>
      <p:sp>
        <p:nvSpPr>
          <p:cNvPr id="47" name="标题 1"/>
          <p:cNvSpPr txBox="1"/>
          <p:nvPr/>
        </p:nvSpPr>
        <p:spPr>
          <a:xfrm rot="0" flipH="0" flipV="0">
            <a:off x="6838385" y="1454463"/>
            <a:ext cx="1398734" cy="294400"/>
          </a:xfrm>
          <a:prstGeom prst="roundRect">
            <a:avLst>
              <a:gd name="adj" fmla="val 50000"/>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8" name="标题 1"/>
          <p:cNvSpPr txBox="1"/>
          <p:nvPr/>
        </p:nvSpPr>
        <p:spPr>
          <a:xfrm rot="0" flipH="0" flipV="0">
            <a:off x="7187547" y="1443863"/>
            <a:ext cx="700410" cy="315600"/>
          </a:xfrm>
          <a:prstGeom prst="rect">
            <a:avLst/>
          </a:prstGeom>
          <a:noFill/>
          <a:ln>
            <a:noFill/>
          </a:ln>
          <a:effectLst/>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03</a:t>
            </a:r>
            <a:endParaRPr kumimoji="1" lang="zh-CN" altLang="en-US"/>
          </a:p>
        </p:txBody>
      </p:sp>
      <p:sp>
        <p:nvSpPr>
          <p:cNvPr id="49" name="标题 1"/>
          <p:cNvSpPr txBox="1"/>
          <p:nvPr/>
        </p:nvSpPr>
        <p:spPr>
          <a:xfrm rot="0" flipH="0" flipV="0">
            <a:off x="3954883" y="1454463"/>
            <a:ext cx="1398734" cy="294400"/>
          </a:xfrm>
          <a:prstGeom prst="roundRect">
            <a:avLst>
              <a:gd name="adj" fmla="val 50000"/>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50" name="标题 1"/>
          <p:cNvSpPr txBox="1"/>
          <p:nvPr/>
        </p:nvSpPr>
        <p:spPr>
          <a:xfrm rot="0" flipH="0" flipV="0">
            <a:off x="4304045" y="1443863"/>
            <a:ext cx="700410" cy="315600"/>
          </a:xfrm>
          <a:prstGeom prst="rect">
            <a:avLst/>
          </a:prstGeom>
          <a:noFill/>
          <a:ln>
            <a:noFill/>
          </a:ln>
          <a:effectLst/>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02</a:t>
            </a:r>
            <a:endParaRPr kumimoji="1" lang="zh-CN" altLang="en-US"/>
          </a:p>
        </p:txBody>
      </p:sp>
      <p:sp>
        <p:nvSpPr>
          <p:cNvPr id="51" name="标题 1"/>
          <p:cNvSpPr txBox="1"/>
          <p:nvPr/>
        </p:nvSpPr>
        <p:spPr>
          <a:xfrm rot="0" flipH="0" flipV="0">
            <a:off x="1071380" y="1454463"/>
            <a:ext cx="1398734" cy="294400"/>
          </a:xfrm>
          <a:prstGeom prst="roundRect">
            <a:avLst>
              <a:gd name="adj" fmla="val 50000"/>
            </a:avLst>
          </a:prstGeom>
          <a:gradFill>
            <a:gsLst>
              <a:gs pos="0">
                <a:schemeClr val="accent1"/>
              </a:gs>
              <a:gs pos="100000">
                <a:schemeClr val="accent1">
                  <a:lumMod val="40000"/>
                  <a:lumOff val="60000"/>
                </a:schemeClr>
              </a:gs>
            </a:gsLst>
            <a:lin ang="270000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52" name="标题 1"/>
          <p:cNvSpPr txBox="1"/>
          <p:nvPr/>
        </p:nvSpPr>
        <p:spPr>
          <a:xfrm rot="0" flipH="0" flipV="0">
            <a:off x="1420542" y="1443863"/>
            <a:ext cx="700410" cy="315600"/>
          </a:xfrm>
          <a:prstGeom prst="rect">
            <a:avLst/>
          </a:prstGeom>
          <a:noFill/>
          <a:ln>
            <a:noFill/>
          </a:ln>
          <a:effectLst/>
        </p:spPr>
        <p:txBody>
          <a:bodyPr vert="horz" wrap="square" lIns="91440" tIns="45720" rIns="91440" bIns="45720" rtlCol="0" anchor="ctr"/>
          <a:lstStyle/>
          <a:p>
            <a:pPr algn="ctr">
              <a:lnSpc>
                <a:spcPct val="11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01</a:t>
            </a:r>
            <a:endParaRPr kumimoji="1" lang="zh-CN" altLang="en-US"/>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10609580" cy="640774"/>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70">
                <a:ln>
                  <a:noFill/>
                </a:ln>
                <a:solidFill>
                  <a:srgbClr val="0D0D0D">
                    <a:alpha val="100000"/>
                  </a:srgbClr>
                </a:solidFill>
                <a:latin typeface="Source Han Sans CN Bold Bold"/>
                <a:ea typeface="Source Han Sans CN Bold Bold"/>
                <a:cs typeface="Source Han Sans CN Bold Bold"/>
              </a:rPr>
              <a:t>商业模式视角下企业数据资产入表的可行性与必要性</a:t>
            </a:r>
            <a:endParaRPr kumimoji="1" lang="zh-CN" altLang="en-US"/>
          </a:p>
        </p:txBody>
      </p:sp>
      <p:sp>
        <p:nvSpPr>
          <p:cNvPr id="6" name="标题 1"/>
          <p:cNvSpPr txBox="1"/>
          <p:nvPr/>
        </p:nvSpPr>
        <p:spPr>
          <a:xfrm rot="0" flipH="0" flipV="0">
            <a:off x="835861" y="1483895"/>
            <a:ext cx="5101389" cy="4397749"/>
          </a:xfrm>
          <a:prstGeom prst="hexagon">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723566" y="1483895"/>
            <a:ext cx="5101389" cy="4397749"/>
          </a:xfrm>
          <a:prstGeom prst="hexagon">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313113" y="2690316"/>
            <a:ext cx="3922294" cy="2066168"/>
          </a:xfrm>
          <a:prstGeom prst="rect">
            <a:avLst/>
          </a:prstGeom>
          <a:noFill/>
          <a:ln cap="sq">
            <a:noFill/>
          </a:ln>
        </p:spPr>
        <p:txBody>
          <a:bodyPr vert="horz" wrap="square" lIns="0" tIns="0" rIns="0" bIns="0" rtlCol="0" anchor="t"/>
          <a:lstStyle/>
          <a:p>
            <a:pPr algn="ctr">
              <a:lnSpc>
                <a:spcPct val="150000"/>
              </a:lnSpc>
            </a:pPr>
            <a:r>
              <a:rPr kumimoji="1" lang="en-US" altLang="zh-CN" sz="1140">
                <a:ln w="12700">
                  <a:noFill/>
                </a:ln>
                <a:solidFill>
                  <a:srgbClr val="262626">
                    <a:alpha val="100000"/>
                  </a:srgbClr>
                </a:solidFill>
                <a:latin typeface="Source Han Sans CN Normal"/>
                <a:ea typeface="Source Han Sans CN Normal"/>
                <a:cs typeface="Source Han Sans CN Normal"/>
              </a:rPr>
              <a:t>商业模式研判资产分类标准：同一资产在不同商业模式下科目分类不同，数据资产应根据商业模式分类。
商业模式决定资产计量属性的选择：不同商业模式应选取不同计量属性，更客观反映资产价值。
商业模式影响企业收入确认模式：企业收入确认模式因商业模式而异，持有大量数据资产的企业应采取恰当收入确认模式。
商业模式协助构建财务信息列报与披露框架：按商业模式列报和披露财务信息，提升信息相关性，解决新兴资产入表问题。</a:t>
            </a:r>
            <a:endParaRPr kumimoji="1" lang="zh-CN" altLang="en-US"/>
          </a:p>
        </p:txBody>
      </p:sp>
      <p:sp>
        <p:nvSpPr>
          <p:cNvPr id="9" name="标题 1"/>
          <p:cNvSpPr txBox="1"/>
          <p:nvPr/>
        </p:nvSpPr>
        <p:spPr>
          <a:xfrm rot="0" flipH="0" flipV="0">
            <a:off x="2056732" y="1896231"/>
            <a:ext cx="2435056" cy="745957"/>
          </a:xfrm>
          <a:prstGeom prst="rect">
            <a:avLst/>
          </a:prstGeom>
          <a:noFill/>
          <a:ln cap="sq">
            <a:noFill/>
          </a:ln>
        </p:spPr>
        <p:txBody>
          <a:bodyPr vert="horz" wrap="square" lIns="0" tIns="0" rIns="0" bIns="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基于商业模式的可行性</a:t>
            </a:r>
            <a:endParaRPr kumimoji="1" lang="zh-CN" altLang="en-US"/>
          </a:p>
        </p:txBody>
      </p:sp>
      <p:sp>
        <p:nvSpPr>
          <p:cNvPr id="10" name="标题 1"/>
          <p:cNvSpPr txBox="1"/>
          <p:nvPr/>
        </p:nvSpPr>
        <p:spPr>
          <a:xfrm rot="0" flipH="0" flipV="0">
            <a:off x="1156704" y="1679664"/>
            <a:ext cx="865311" cy="745958"/>
          </a:xfrm>
          <a:prstGeom prst="hexagon">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412417" y="1897734"/>
            <a:ext cx="353888" cy="309820"/>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2" name="标题 1"/>
          <p:cNvSpPr txBox="1"/>
          <p:nvPr/>
        </p:nvSpPr>
        <p:spPr>
          <a:xfrm rot="0" flipH="0" flipV="0">
            <a:off x="6354345" y="1483895"/>
            <a:ext cx="5101389" cy="4397749"/>
          </a:xfrm>
          <a:prstGeom prst="hexagon">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6242051" y="1483895"/>
            <a:ext cx="5101389" cy="4397749"/>
          </a:xfrm>
          <a:prstGeom prst="hexagon">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831598" y="2690316"/>
            <a:ext cx="3922294" cy="2066168"/>
          </a:xfrm>
          <a:prstGeom prst="rect">
            <a:avLst/>
          </a:prstGeom>
          <a:noFill/>
          <a:ln cap="sq">
            <a:noFill/>
          </a:ln>
        </p:spPr>
        <p:txBody>
          <a:bodyPr vert="horz" wrap="square" lIns="0" tIns="0" rIns="0" bIns="0" rtlCol="0" anchor="t"/>
          <a:lstStyle/>
          <a:p>
            <a:pPr algn="ctr">
              <a:lnSpc>
                <a:spcPct val="150000"/>
              </a:lnSpc>
            </a:pPr>
            <a:r>
              <a:rPr kumimoji="1" lang="en-US" altLang="zh-CN" sz="1140">
                <a:ln w="12700">
                  <a:noFill/>
                </a:ln>
                <a:solidFill>
                  <a:srgbClr val="262626">
                    <a:alpha val="100000"/>
                  </a:srgbClr>
                </a:solidFill>
                <a:latin typeface="Source Han Sans CN Normal"/>
                <a:ea typeface="Source Han Sans CN Normal"/>
                <a:cs typeface="Source Han Sans CN Normal"/>
              </a:rPr>
              <a:t>商业模式创新与会计准则脱节，现有研究对商业模式对会计准则影响关注不足，结合商业模式有助于客观披露数据资产信息。</a:t>
            </a:r>
            <a:endParaRPr kumimoji="1" lang="zh-CN" altLang="en-US"/>
          </a:p>
        </p:txBody>
      </p:sp>
      <p:sp>
        <p:nvSpPr>
          <p:cNvPr id="15" name="标题 1"/>
          <p:cNvSpPr txBox="1"/>
          <p:nvPr/>
        </p:nvSpPr>
        <p:spPr>
          <a:xfrm rot="0" flipH="0" flipV="0">
            <a:off x="7575217" y="1896231"/>
            <a:ext cx="2435056" cy="745957"/>
          </a:xfrm>
          <a:prstGeom prst="rect">
            <a:avLst/>
          </a:prstGeom>
          <a:noFill/>
          <a:ln cap="sq">
            <a:noFill/>
          </a:ln>
        </p:spPr>
        <p:txBody>
          <a:bodyPr vert="horz" wrap="square" lIns="0" tIns="0" rIns="0" bIns="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基于商业模式的必要性</a:t>
            </a:r>
            <a:endParaRPr kumimoji="1" lang="zh-CN" altLang="en-US"/>
          </a:p>
        </p:txBody>
      </p:sp>
      <p:sp>
        <p:nvSpPr>
          <p:cNvPr id="16" name="标题 1"/>
          <p:cNvSpPr txBox="1"/>
          <p:nvPr/>
        </p:nvSpPr>
        <p:spPr>
          <a:xfrm rot="0" flipH="0" flipV="0">
            <a:off x="6675188" y="1679664"/>
            <a:ext cx="865311" cy="745958"/>
          </a:xfrm>
          <a:prstGeom prst="hexagon">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6930901" y="1875700"/>
            <a:ext cx="353888" cy="353888"/>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2"/>
          <p:cNvGrpSpPr/>
          <p:nvPr/>
        </p:nvGrpSpPr>
        <p:grpSpPr>
          <a:xfrm>
            <a:off x="2872346" y="1014170"/>
            <a:ext cx="491958" cy="4812157"/>
            <a:chOff x="2872346" y="1014170"/>
            <a:chExt cx="491958" cy="4812157"/>
          </a:xfrm>
        </p:grpSpPr>
        <p:pic>
          <p:nvPicPr>
            <p:cNvPr id="3" name="图片 3"/>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pic>
          <p:nvPicPr>
            <p:cNvPr id="4" name="图片 4"/>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grpSp>
      <p:sp>
        <p:nvSpPr>
          <p:cNvPr id="5" name="任意多边形 4"/>
          <p:cNvSpPr txBox="1"/>
          <p:nvPr/>
        </p:nvSpPr>
        <p:spPr>
          <a:xfrm rot="0" flipH="0" flipV="0">
            <a:off x="2423042" y="2319266"/>
            <a:ext cx="7643595" cy="1592519"/>
          </a:xfrm>
          <a:custGeom>
            <a:avLst/>
            <a:gdLst>
              <a:gd name="connsiteX0" fmla="*/ 0 w 5229817"/>
              <a:gd name="connsiteY0" fmla="*/ 0 h 1429030"/>
              <a:gd name="connsiteX1" fmla="*/ 4515302 w 5229817"/>
              <a:gd name="connsiteY1" fmla="*/ 0 h 1429030"/>
              <a:gd name="connsiteX2" fmla="*/ 5229817 w 5229817"/>
              <a:gd name="connsiteY2" fmla="*/ 714515 h 1429030"/>
              <a:gd name="connsiteX3" fmla="*/ 5229816 w 5229817"/>
              <a:gd name="connsiteY3" fmla="*/ 714515 h 1429030"/>
              <a:gd name="connsiteX4" fmla="*/ 4515301 w 5229817"/>
              <a:gd name="connsiteY4" fmla="*/ 1429030 h 1429030"/>
              <a:gd name="connsiteX5" fmla="*/ 0 w 5229817"/>
              <a:gd name="connsiteY5" fmla="*/ 1429029 h 1429030"/>
            </a:gdLst>
            <a:rect l="l" t="t" r="r" b="b"/>
            <a:pathLst>
              <a:path w="5229817" h="1429030">
                <a:moveTo>
                  <a:pt x="0" y="0"/>
                </a:moveTo>
                <a:lnTo>
                  <a:pt x="4515302" y="0"/>
                </a:lnTo>
                <a:cubicBezTo>
                  <a:pt x="4909918" y="0"/>
                  <a:pt x="5229817" y="319899"/>
                  <a:pt x="5229817" y="714515"/>
                </a:cubicBezTo>
                <a:lnTo>
                  <a:pt x="5229816" y="714515"/>
                </a:lnTo>
                <a:cubicBezTo>
                  <a:pt x="5229816" y="1109131"/>
                  <a:pt x="4909917" y="1429030"/>
                  <a:pt x="4515301" y="1429030"/>
                </a:cubicBezTo>
                <a:lnTo>
                  <a:pt x="0" y="1429029"/>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38100" blurRad="50800" dir="2700000" sx="100000" sy="100000" kx="0" ky="0" algn="t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sp>
        <p:nvSpPr>
          <p:cNvPr id="6" name="矩形 5"/>
          <p:cNvSpPr txBox="1"/>
          <p:nvPr/>
        </p:nvSpPr>
        <p:spPr>
          <a:xfrm rot="0" flipH="0" flipV="0">
            <a:off x="2423041" y="2773918"/>
            <a:ext cx="7645400" cy="622722"/>
          </a:xfrm>
          <a:prstGeom prst="rect">
            <a:avLst/>
          </a:prstGeom>
          <a:noFill/>
          <a:ln>
            <a:noFill/>
          </a:ln>
        </p:spPr>
        <p:txBody>
          <a:bodyPr vert="horz" wrap="square" lIns="91440" tIns="45720" rIns="91440" bIns="45720" rtlCol="0" anchor="t">
            <a:spAutoFit/>
          </a:bodyPr>
          <a:lstStyle/>
          <a:p>
            <a:pPr algn="ctr">
              <a:lnSpc>
                <a:spcPct val="100000"/>
              </a:lnSpc>
            </a:pPr>
            <a:r>
              <a:rPr kumimoji="1" lang="en-US" altLang="zh-CN" sz="3453">
                <a:ln>
                  <a:noFill/>
                </a:ln>
                <a:solidFill>
                  <a:srgbClr val="FFFFFF">
                    <a:alpha val="100000"/>
                  </a:srgbClr>
                </a:solidFill>
                <a:latin typeface="Source Han Sans CN Normal"/>
                <a:ea typeface="Source Han Sans CN Normal"/>
                <a:cs typeface="Source Han Sans CN Normal"/>
              </a:rPr>
              <a:t>基于商业模式的数据资产入表模式构建</a:t>
            </a:r>
            <a:endParaRPr kumimoji="1" lang="zh-CN" altLang="en-US"/>
          </a:p>
        </p:txBody>
      </p:sp>
      <p:sp>
        <p:nvSpPr>
          <p:cNvPr id="7" name="直角三角形 6"/>
          <p:cNvSpPr txBox="1"/>
          <p:nvPr/>
        </p:nvSpPr>
        <p:spPr>
          <a:xfrm rot="0" flipH="1" flipV="1">
            <a:off x="2423042" y="3911782"/>
            <a:ext cx="942936" cy="432309"/>
          </a:xfrm>
          <a:prstGeom prst="rtTriangle">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8" name="矩形 7"/>
          <p:cNvSpPr txBox="1"/>
          <p:nvPr/>
        </p:nvSpPr>
        <p:spPr>
          <a:xfrm rot="0" flipH="0" flipV="0">
            <a:off x="2894510" y="2792359"/>
            <a:ext cx="690880" cy="645337"/>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04</a:t>
            </a:r>
            <a:endParaRPr kumimoji="1" lang="zh-CN" altLang="en-US"/>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6494780" cy="638196"/>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4">
                <a:ln>
                  <a:noFill/>
                </a:ln>
                <a:solidFill>
                  <a:srgbClr val="0D0D0D">
                    <a:alpha val="100000"/>
                  </a:srgbClr>
                </a:solidFill>
                <a:latin typeface="Source Han Sans CN Bold Bold"/>
                <a:ea typeface="Source Han Sans CN Bold Bold"/>
                <a:cs typeface="Source Han Sans CN Bold Bold"/>
              </a:rPr>
              <a:t>商业模式视角下数据资产的确认</a:t>
            </a:r>
            <a:endParaRPr kumimoji="1" lang="zh-CN" altLang="en-US"/>
          </a:p>
        </p:txBody>
      </p:sp>
      <p:sp>
        <p:nvSpPr>
          <p:cNvPr id="6" name="标题 1"/>
          <p:cNvSpPr txBox="1"/>
          <p:nvPr/>
        </p:nvSpPr>
        <p:spPr>
          <a:xfrm rot="0" flipH="1" flipV="0">
            <a:off x="4382389" y="2136008"/>
            <a:ext cx="3423445" cy="3017992"/>
          </a:xfrm>
          <a:prstGeom prst="snip1Rect">
            <a:avLst/>
          </a:prstGeom>
          <a:solidFill>
            <a:schemeClr val="bg1"/>
          </a:solid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1" flipV="0">
            <a:off x="8057976" y="2136008"/>
            <a:ext cx="3423445" cy="3017992"/>
          </a:xfrm>
          <a:prstGeom prst="snip1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1" flipV="0">
            <a:off x="710579" y="2136008"/>
            <a:ext cx="3423445" cy="3017992"/>
          </a:xfrm>
          <a:prstGeom prst="snip1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870179" y="3401923"/>
            <a:ext cx="3104245" cy="1536264"/>
          </a:xfrm>
          <a:prstGeom prst="rect">
            <a:avLst/>
          </a:prstGeom>
          <a:noFill/>
          <a:ln cap="sq">
            <a:noFill/>
          </a:ln>
        </p:spPr>
        <p:txBody>
          <a:bodyPr vert="horz" wrap="square" lIns="0" tIns="0" rIns="0" bIns="0" rtlCol="0" anchor="t"/>
          <a:lstStyle/>
          <a:p>
            <a:pPr algn="l">
              <a:lnSpc>
                <a:spcPct val="150000"/>
              </a:lnSpc>
            </a:pPr>
            <a:r>
              <a:rPr kumimoji="1" lang="en-US" altLang="zh-CN" sz="1081">
                <a:ln w="12700">
                  <a:noFill/>
                </a:ln>
                <a:solidFill>
                  <a:srgbClr val="262626">
                    <a:alpha val="100000"/>
                  </a:srgbClr>
                </a:solidFill>
                <a:latin typeface="Source Han Sans CN Normal"/>
                <a:ea typeface="Source Han Sans CN Normal"/>
                <a:cs typeface="Source Han Sans CN Normal"/>
              </a:rPr>
              <a:t>该资源由企业拥有或控制，我国尚未出台全国性数据确权立法，数据安全有序流动需基于权属明晰。
与该资源有关的经济利益很可能流入企业，“很可能”指 50%- 95%的概率，数据资产可能因外部环境变化而贬值或失效。
该资源的获取成本能够可靠计量，数据资产来源多样，目前有成本法、市场法、收益法等估值方法。</a:t>
            </a:r>
            <a:endParaRPr kumimoji="1" lang="zh-CN" altLang="en-US"/>
          </a:p>
        </p:txBody>
      </p:sp>
      <p:sp>
        <p:nvSpPr>
          <p:cNvPr id="10" name="标题 1"/>
          <p:cNvSpPr txBox="1"/>
          <p:nvPr/>
        </p:nvSpPr>
        <p:spPr>
          <a:xfrm rot="0" flipH="0" flipV="0">
            <a:off x="870180" y="2603690"/>
            <a:ext cx="3104243" cy="712225"/>
          </a:xfrm>
          <a:prstGeom prst="rect">
            <a:avLst/>
          </a:prstGeom>
          <a:noFill/>
          <a:ln cap="sq">
            <a:noFill/>
          </a:ln>
        </p:spPr>
        <p:txBody>
          <a:bodyPr vert="horz" wrap="square" lIns="0" tIns="0" rIns="0" bIns="0" rtlCol="0" anchor="b"/>
          <a:lstStyle/>
          <a:p>
            <a:pPr algn="l">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确认条件</a:t>
            </a:r>
            <a:endParaRPr kumimoji="1" lang="zh-CN" altLang="en-US"/>
          </a:p>
        </p:txBody>
      </p:sp>
      <p:sp>
        <p:nvSpPr>
          <p:cNvPr id="11" name="标题 1"/>
          <p:cNvSpPr txBox="1"/>
          <p:nvPr/>
        </p:nvSpPr>
        <p:spPr>
          <a:xfrm rot="0" flipH="0" flipV="0">
            <a:off x="4541989" y="3401923"/>
            <a:ext cx="3104245" cy="1536264"/>
          </a:xfrm>
          <a:prstGeom prst="rect">
            <a:avLst/>
          </a:prstGeom>
          <a:noFill/>
          <a:ln cap="sq">
            <a:noFill/>
          </a:ln>
        </p:spPr>
        <p:txBody>
          <a:bodyPr vert="horz" wrap="square" lIns="0" tIns="0" rIns="0" bIns="0" rtlCol="0" anchor="t"/>
          <a:lstStyle/>
          <a:p>
            <a:pPr algn="l">
              <a:lnSpc>
                <a:spcPct val="150000"/>
              </a:lnSpc>
            </a:pPr>
            <a:r>
              <a:rPr kumimoji="1" lang="en-US" altLang="zh-CN" sz="1081">
                <a:ln w="12700">
                  <a:noFill/>
                </a:ln>
                <a:solidFill>
                  <a:srgbClr val="262626">
                    <a:alpha val="100000"/>
                  </a:srgbClr>
                </a:solidFill>
                <a:latin typeface="Source Han Sans CN Normal"/>
                <a:ea typeface="Source Han Sans CN Normal"/>
                <a:cs typeface="Source Han Sans CN Normal"/>
              </a:rPr>
              <a:t>从商业模式视角出发，将数据资产分为外部交易和内部使用两大类，进一步可分为转移所有权、授予使用权和自用数据资产。</a:t>
            </a:r>
            <a:endParaRPr kumimoji="1" lang="zh-CN" altLang="en-US"/>
          </a:p>
        </p:txBody>
      </p:sp>
      <p:sp>
        <p:nvSpPr>
          <p:cNvPr id="12" name="标题 1"/>
          <p:cNvSpPr txBox="1"/>
          <p:nvPr/>
        </p:nvSpPr>
        <p:spPr>
          <a:xfrm rot="0" flipH="0" flipV="0">
            <a:off x="4541989" y="2603690"/>
            <a:ext cx="3104243" cy="712225"/>
          </a:xfrm>
          <a:prstGeom prst="rect">
            <a:avLst/>
          </a:prstGeom>
          <a:noFill/>
          <a:ln cap="sq">
            <a:noFill/>
          </a:ln>
        </p:spPr>
        <p:txBody>
          <a:bodyPr vert="horz" wrap="square" lIns="0" tIns="0" rIns="0" bIns="0" rtlCol="0" anchor="b"/>
          <a:lstStyle/>
          <a:p>
            <a:pPr algn="l">
              <a:lnSpc>
                <a:spcPct val="13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分类标准</a:t>
            </a:r>
            <a:endParaRPr kumimoji="1" lang="zh-CN" altLang="en-US"/>
          </a:p>
        </p:txBody>
      </p:sp>
      <p:sp>
        <p:nvSpPr>
          <p:cNvPr id="13" name="标题 1"/>
          <p:cNvSpPr txBox="1"/>
          <p:nvPr/>
        </p:nvSpPr>
        <p:spPr>
          <a:xfrm rot="0" flipH="0" flipV="0">
            <a:off x="8217576" y="3401923"/>
            <a:ext cx="3104245" cy="1536264"/>
          </a:xfrm>
          <a:prstGeom prst="rect">
            <a:avLst/>
          </a:prstGeom>
          <a:noFill/>
          <a:ln cap="sq">
            <a:noFill/>
          </a:ln>
        </p:spPr>
        <p:txBody>
          <a:bodyPr vert="horz" wrap="square" lIns="0" tIns="0" rIns="0" bIns="0" rtlCol="0" anchor="t"/>
          <a:lstStyle/>
          <a:p>
            <a:pPr algn="l">
              <a:lnSpc>
                <a:spcPct val="150000"/>
              </a:lnSpc>
            </a:pPr>
            <a:r>
              <a:rPr kumimoji="1" lang="en-US" altLang="zh-CN" sz="1081">
                <a:ln w="12700">
                  <a:noFill/>
                </a:ln>
                <a:solidFill>
                  <a:srgbClr val="262626">
                    <a:alpha val="100000"/>
                  </a:srgbClr>
                </a:solidFill>
                <a:latin typeface="Source Han Sans CN Normal"/>
                <a:ea typeface="Source Han Sans CN Normal"/>
                <a:cs typeface="Source Han Sans CN Normal"/>
              </a:rPr>
              <a:t>主流观点有在“无形资产”和“存货”科目下新设“数据资产”二级科目或单独设置“数据资产”一级科目。
本文根据不同商业模式设置不同科目，如对外出售转移所有权的数据资产计入“存货—数据资产”，转移使用权和对内使用的数据资产计入“无形资产—数据资产”，并设置不同三级科目。</a:t>
            </a:r>
            <a:endParaRPr kumimoji="1" lang="zh-CN" altLang="en-US"/>
          </a:p>
        </p:txBody>
      </p:sp>
      <p:sp>
        <p:nvSpPr>
          <p:cNvPr id="14" name="标题 1"/>
          <p:cNvSpPr txBox="1"/>
          <p:nvPr/>
        </p:nvSpPr>
        <p:spPr>
          <a:xfrm rot="0" flipH="0" flipV="0">
            <a:off x="8217576" y="2603690"/>
            <a:ext cx="3104243" cy="712225"/>
          </a:xfrm>
          <a:prstGeom prst="rect">
            <a:avLst/>
          </a:prstGeom>
          <a:noFill/>
          <a:ln cap="sq">
            <a:noFill/>
          </a:ln>
        </p:spPr>
        <p:txBody>
          <a:bodyPr vert="horz" wrap="square" lIns="0" tIns="0" rIns="0" bIns="0" rtlCol="0" anchor="b"/>
          <a:lstStyle/>
          <a:p>
            <a:pPr algn="l">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科目设置</a:t>
            </a:r>
            <a:endParaRPr kumimoji="1" lang="zh-CN" altLang="en-US"/>
          </a:p>
        </p:txBody>
      </p:sp>
      <p:sp>
        <p:nvSpPr>
          <p:cNvPr id="15" name="标题 1"/>
          <p:cNvSpPr txBox="1"/>
          <p:nvPr/>
        </p:nvSpPr>
        <p:spPr>
          <a:xfrm rot="0" flipH="0" flipV="0">
            <a:off x="710579" y="1764632"/>
            <a:ext cx="1920326" cy="749476"/>
          </a:xfrm>
          <a:prstGeom prst="homePlat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1919898" y="1954789"/>
            <a:ext cx="369162" cy="369162"/>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0" flipH="0" flipV="0">
            <a:off x="870177" y="1847952"/>
            <a:ext cx="701949" cy="582836"/>
          </a:xfrm>
          <a:prstGeom prst="rect">
            <a:avLst/>
          </a:prstGeom>
          <a:noFill/>
          <a:ln cap="sq">
            <a:noFill/>
          </a:ln>
        </p:spPr>
        <p:txBody>
          <a:bodyPr vert="horz" wrap="square" lIns="0" tIns="0" rIns="0" bIns="0" rtlCol="0" anchor="b"/>
          <a:lstStyle/>
          <a:p>
            <a:pPr algn="l">
              <a:lnSpc>
                <a:spcPct val="130000"/>
              </a:lnSpc>
            </a:pPr>
            <a:r>
              <a:rPr kumimoji="1" lang="en-US" altLang="zh-CN" sz="3200">
                <a:ln w="12700">
                  <a:noFill/>
                </a:ln>
                <a:solidFill>
                  <a:srgbClr val="FFFFFF">
                    <a:alpha val="100000"/>
                  </a:srgbClr>
                </a:solidFill>
                <a:latin typeface="Source Han Sans CN Normal"/>
                <a:ea typeface="Source Han Sans CN Normal"/>
                <a:cs typeface="Source Han Sans CN Normal"/>
              </a:rPr>
              <a:t>01</a:t>
            </a:r>
            <a:endParaRPr kumimoji="1" lang="zh-CN" altLang="en-US"/>
          </a:p>
        </p:txBody>
      </p:sp>
      <p:sp>
        <p:nvSpPr>
          <p:cNvPr id="18" name="标题 1"/>
          <p:cNvSpPr txBox="1"/>
          <p:nvPr/>
        </p:nvSpPr>
        <p:spPr>
          <a:xfrm rot="0" flipH="0" flipV="0">
            <a:off x="1572126" y="1869408"/>
            <a:ext cx="45719" cy="539925"/>
          </a:xfrm>
          <a:prstGeom prst="rect">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8049842" y="1764632"/>
            <a:ext cx="1920326" cy="749476"/>
          </a:xfrm>
          <a:prstGeom prst="homePlat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9259161" y="1972026"/>
            <a:ext cx="369162" cy="334688"/>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0" flipH="0" flipV="0">
            <a:off x="8209440" y="1847952"/>
            <a:ext cx="701949" cy="582836"/>
          </a:xfrm>
          <a:prstGeom prst="rect">
            <a:avLst/>
          </a:prstGeom>
          <a:noFill/>
          <a:ln cap="sq">
            <a:noFill/>
          </a:ln>
        </p:spPr>
        <p:txBody>
          <a:bodyPr vert="horz" wrap="square" lIns="0" tIns="0" rIns="0" bIns="0" rtlCol="0" anchor="b"/>
          <a:lstStyle/>
          <a:p>
            <a:pPr algn="l">
              <a:lnSpc>
                <a:spcPct val="130000"/>
              </a:lnSpc>
            </a:pPr>
            <a:r>
              <a:rPr kumimoji="1" lang="en-US" altLang="zh-CN" sz="3200">
                <a:ln w="12700">
                  <a:noFill/>
                </a:ln>
                <a:solidFill>
                  <a:srgbClr val="FFFFFF">
                    <a:alpha val="100000"/>
                  </a:srgbClr>
                </a:solidFill>
                <a:latin typeface="Source Han Sans CN Normal"/>
                <a:ea typeface="Source Han Sans CN Normal"/>
                <a:cs typeface="Source Han Sans CN Normal"/>
              </a:rPr>
              <a:t>03</a:t>
            </a:r>
            <a:endParaRPr kumimoji="1" lang="zh-CN" altLang="en-US"/>
          </a:p>
        </p:txBody>
      </p:sp>
      <p:sp>
        <p:nvSpPr>
          <p:cNvPr id="22" name="标题 1"/>
          <p:cNvSpPr txBox="1"/>
          <p:nvPr/>
        </p:nvSpPr>
        <p:spPr>
          <a:xfrm rot="0" flipH="0" flipV="0">
            <a:off x="8911389" y="1869408"/>
            <a:ext cx="45719" cy="539925"/>
          </a:xfrm>
          <a:prstGeom prst="rect">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4360158" y="1764632"/>
            <a:ext cx="1920326" cy="749476"/>
          </a:xfrm>
          <a:prstGeom prst="homePlat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5569477" y="1968620"/>
            <a:ext cx="369162" cy="341500"/>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5" name="标题 1"/>
          <p:cNvSpPr txBox="1"/>
          <p:nvPr/>
        </p:nvSpPr>
        <p:spPr>
          <a:xfrm rot="0" flipH="0" flipV="0">
            <a:off x="4519756" y="1847952"/>
            <a:ext cx="701949" cy="582836"/>
          </a:xfrm>
          <a:prstGeom prst="rect">
            <a:avLst/>
          </a:prstGeom>
          <a:noFill/>
          <a:ln cap="sq">
            <a:noFill/>
          </a:ln>
        </p:spPr>
        <p:txBody>
          <a:bodyPr vert="horz" wrap="square" lIns="0" tIns="0" rIns="0" bIns="0" rtlCol="0" anchor="b"/>
          <a:lstStyle/>
          <a:p>
            <a:pPr algn="l">
              <a:lnSpc>
                <a:spcPct val="130000"/>
              </a:lnSpc>
            </a:pPr>
            <a:r>
              <a:rPr kumimoji="1" lang="en-US" altLang="zh-CN" sz="3200">
                <a:ln w="12700">
                  <a:noFill/>
                </a:ln>
                <a:solidFill>
                  <a:srgbClr val="FFFFFF">
                    <a:alpha val="100000"/>
                  </a:srgbClr>
                </a:solidFill>
                <a:latin typeface="Source Han Sans CN Normal"/>
                <a:ea typeface="Source Han Sans CN Normal"/>
                <a:cs typeface="Source Han Sans CN Normal"/>
              </a:rPr>
              <a:t>02</a:t>
            </a:r>
            <a:endParaRPr kumimoji="1" lang="zh-CN" altLang="en-US"/>
          </a:p>
        </p:txBody>
      </p:sp>
      <p:sp>
        <p:nvSpPr>
          <p:cNvPr id="26" name="标题 1"/>
          <p:cNvSpPr txBox="1"/>
          <p:nvPr/>
        </p:nvSpPr>
        <p:spPr>
          <a:xfrm rot="0" flipH="0" flipV="0">
            <a:off x="5221705" y="1869408"/>
            <a:ext cx="45719" cy="539925"/>
          </a:xfrm>
          <a:prstGeom prst="rect">
            <a:avLst/>
          </a:prstGeom>
          <a:solidFill>
            <a:schemeClr val="accent2">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7409180" cy="639020"/>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9">
                <a:ln>
                  <a:noFill/>
                </a:ln>
                <a:solidFill>
                  <a:srgbClr val="0D0D0D">
                    <a:alpha val="100000"/>
                  </a:srgbClr>
                </a:solidFill>
                <a:latin typeface="Source Han Sans CN Bold Bold"/>
                <a:ea typeface="Source Han Sans CN Bold Bold"/>
                <a:cs typeface="Source Han Sans CN Bold Bold"/>
              </a:rPr>
              <a:t>商业模式视角下数据资产的初始计量</a:t>
            </a:r>
            <a:endParaRPr kumimoji="1" lang="zh-CN" altLang="en-US"/>
          </a:p>
        </p:txBody>
      </p:sp>
      <p:sp>
        <p:nvSpPr>
          <p:cNvPr id="6" name="标题 1"/>
          <p:cNvSpPr txBox="1"/>
          <p:nvPr/>
        </p:nvSpPr>
        <p:spPr>
          <a:xfrm rot="17306640" flipH="1" flipV="0">
            <a:off x="3634899" y="4719622"/>
            <a:ext cx="356980" cy="514568"/>
          </a:xfrm>
          <a:prstGeom prst="rtTriangle">
            <a:avLst/>
          </a:prstGeom>
          <a:solidFill>
            <a:schemeClr val="accent1">
              <a:lumMod val="5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4293360" flipH="0" flipV="0">
            <a:off x="782451" y="4719619"/>
            <a:ext cx="356980" cy="514568"/>
          </a:xfrm>
          <a:prstGeom prst="rtTriangle">
            <a:avLst/>
          </a:prstGeom>
          <a:solidFill>
            <a:schemeClr val="accent1">
              <a:lumMod val="5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870707" y="1534171"/>
            <a:ext cx="3032914" cy="4124357"/>
          </a:xfrm>
          <a:prstGeom prst="roundRect">
            <a:avLst>
              <a:gd name="adj" fmla="val 3655"/>
            </a:avLst>
          </a:prstGeom>
          <a:solidFill>
            <a:schemeClr val="bg1"/>
          </a:solidFill>
          <a:ln w="127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60400" y="4891715"/>
            <a:ext cx="3453528" cy="838515"/>
          </a:xfrm>
          <a:custGeom>
            <a:avLst/>
            <a:gdLst>
              <a:gd name="connsiteX0" fmla="*/ 0 w 4226504"/>
              <a:gd name="connsiteY0" fmla="*/ 0 h 1151328"/>
              <a:gd name="connsiteX1" fmla="*/ 49676 w 4226504"/>
              <a:gd name="connsiteY1" fmla="*/ 14539 h 1151328"/>
              <a:gd name="connsiteX2" fmla="*/ 2119602 w 4226504"/>
              <a:gd name="connsiteY2" fmla="*/ 210229 h 1151328"/>
              <a:gd name="connsiteX3" fmla="*/ 4189528 w 4226504"/>
              <a:gd name="connsiteY3" fmla="*/ 14539 h 1151328"/>
              <a:gd name="connsiteX4" fmla="*/ 4226504 w 4226504"/>
              <a:gd name="connsiteY4" fmla="*/ 3717 h 1151328"/>
              <a:gd name="connsiteX5" fmla="*/ 4226504 w 4226504"/>
              <a:gd name="connsiteY5" fmla="*/ 1100830 h 1151328"/>
              <a:gd name="connsiteX6" fmla="*/ 4176006 w 4226504"/>
              <a:gd name="connsiteY6" fmla="*/ 1151328 h 1151328"/>
              <a:gd name="connsiteX7" fmla="*/ 50498 w 4226504"/>
              <a:gd name="connsiteY7" fmla="*/ 1151328 h 1151328"/>
              <a:gd name="connsiteX8" fmla="*/ 0 w 4226504"/>
              <a:gd name="connsiteY8" fmla="*/ 1100830 h 1151328"/>
              <a:gd name="connsiteX9" fmla="*/ 0 w 4226504"/>
              <a:gd name="connsiteY9" fmla="*/ 0 h 1151328"/>
            </a:gdLst>
            <a:rect l="l" t="t" r="r" b="b"/>
            <a:pathLst>
              <a:path w="4226504" h="1151328">
                <a:moveTo>
                  <a:pt x="0" y="0"/>
                </a:moveTo>
                <a:lnTo>
                  <a:pt x="49676" y="14539"/>
                </a:lnTo>
                <a:cubicBezTo>
                  <a:pt x="498270" y="132605"/>
                  <a:pt x="1257953" y="210229"/>
                  <a:pt x="2119602" y="210229"/>
                </a:cubicBezTo>
                <a:cubicBezTo>
                  <a:pt x="2981251" y="210229"/>
                  <a:pt x="3740935" y="132605"/>
                  <a:pt x="4189528" y="14539"/>
                </a:cubicBezTo>
                <a:lnTo>
                  <a:pt x="4226504" y="3717"/>
                </a:lnTo>
                <a:lnTo>
                  <a:pt x="4226504" y="1100830"/>
                </a:lnTo>
                <a:cubicBezTo>
                  <a:pt x="4226504" y="1128719"/>
                  <a:pt x="4203895" y="1151328"/>
                  <a:pt x="4176006" y="1151328"/>
                </a:cubicBezTo>
                <a:lnTo>
                  <a:pt x="50498" y="1151328"/>
                </a:lnTo>
                <a:cubicBezTo>
                  <a:pt x="22609" y="1151328"/>
                  <a:pt x="0" y="1128719"/>
                  <a:pt x="0" y="1100830"/>
                </a:cubicBezTo>
                <a:lnTo>
                  <a:pt x="0" y="0"/>
                </a:lnTo>
                <a:close/>
              </a:path>
            </a:pathLst>
          </a:cu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013973" y="2420663"/>
            <a:ext cx="2746382" cy="2111163"/>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目前大多数学者主张选取历史成本或公允价值计量数据资产，本文认为以外部交易和内部生产经营持有的数据资产可采用“历史成本”进行初始计量。</a:t>
            </a:r>
            <a:endParaRPr kumimoji="1" lang="zh-CN" altLang="en-US"/>
          </a:p>
        </p:txBody>
      </p:sp>
      <p:sp>
        <p:nvSpPr>
          <p:cNvPr id="11" name="标题 1"/>
          <p:cNvSpPr txBox="1"/>
          <p:nvPr/>
        </p:nvSpPr>
        <p:spPr>
          <a:xfrm rot="0" flipH="0" flipV="0">
            <a:off x="2203351" y="2243485"/>
            <a:ext cx="367626" cy="33297"/>
          </a:xfrm>
          <a:prstGeom prst="roundRect">
            <a:avLst>
              <a:gd name="adj" fmla="val 50000"/>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2007419" y="4652356"/>
            <a:ext cx="759490" cy="759489"/>
          </a:xfrm>
          <a:prstGeom prst="ellipse">
            <a:avLst/>
          </a:prstGeom>
          <a:solidFill>
            <a:schemeClr val="accent2"/>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2120037" y="4772886"/>
            <a:ext cx="534254" cy="518428"/>
          </a:xfrm>
          <a:prstGeom prst="rect">
            <a:avLst/>
          </a:prstGeom>
          <a:noFill/>
          <a:ln>
            <a:noFill/>
          </a:ln>
        </p:spPr>
        <p:txBody>
          <a:bodyPr vert="horz" wrap="square" lIns="0" tIns="0" rIns="0" bIns="0" rtlCol="0" anchor="b"/>
          <a:lstStyle/>
          <a:p>
            <a:pPr algn="ctr">
              <a:lnSpc>
                <a:spcPct val="150000"/>
              </a:lnSpc>
            </a:pPr>
            <a:r>
              <a:rPr kumimoji="1" lang="en-US" altLang="zh-CN" sz="2800">
                <a:ln w="12700">
                  <a:noFill/>
                </a:ln>
                <a:solidFill>
                  <a:srgbClr val="FFFFFF">
                    <a:alpha val="100000"/>
                  </a:srgbClr>
                </a:solidFill>
                <a:latin typeface="OPPOSans B"/>
                <a:ea typeface="OPPOSans B"/>
                <a:cs typeface="OPPOSans B"/>
              </a:rPr>
              <a:t>01</a:t>
            </a:r>
            <a:endParaRPr kumimoji="1" lang="zh-CN" altLang="en-US"/>
          </a:p>
        </p:txBody>
      </p:sp>
      <p:sp>
        <p:nvSpPr>
          <p:cNvPr id="14" name="标题 1"/>
          <p:cNvSpPr txBox="1"/>
          <p:nvPr/>
        </p:nvSpPr>
        <p:spPr>
          <a:xfrm rot="17306640" flipH="1" flipV="0">
            <a:off x="7337386" y="4719621"/>
            <a:ext cx="356980" cy="514568"/>
          </a:xfrm>
          <a:prstGeom prst="rtTriangle">
            <a:avLst/>
          </a:prstGeom>
          <a:solidFill>
            <a:schemeClr val="accent1">
              <a:lumMod val="5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4293360" flipH="0" flipV="0">
            <a:off x="4490028" y="4719619"/>
            <a:ext cx="356980" cy="514568"/>
          </a:xfrm>
          <a:prstGeom prst="rtTriangle">
            <a:avLst/>
          </a:prstGeom>
          <a:solidFill>
            <a:schemeClr val="accent1">
              <a:lumMod val="5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4573193" y="1534171"/>
            <a:ext cx="3032914" cy="4124357"/>
          </a:xfrm>
          <a:prstGeom prst="roundRect">
            <a:avLst>
              <a:gd name="adj" fmla="val 3655"/>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4362886" y="4891715"/>
            <a:ext cx="3453528" cy="838515"/>
          </a:xfrm>
          <a:custGeom>
            <a:avLst/>
            <a:gdLst>
              <a:gd name="connsiteX0" fmla="*/ 0 w 4226504"/>
              <a:gd name="connsiteY0" fmla="*/ 0 h 1151328"/>
              <a:gd name="connsiteX1" fmla="*/ 49676 w 4226504"/>
              <a:gd name="connsiteY1" fmla="*/ 14539 h 1151328"/>
              <a:gd name="connsiteX2" fmla="*/ 2119602 w 4226504"/>
              <a:gd name="connsiteY2" fmla="*/ 210229 h 1151328"/>
              <a:gd name="connsiteX3" fmla="*/ 4189528 w 4226504"/>
              <a:gd name="connsiteY3" fmla="*/ 14539 h 1151328"/>
              <a:gd name="connsiteX4" fmla="*/ 4226504 w 4226504"/>
              <a:gd name="connsiteY4" fmla="*/ 3717 h 1151328"/>
              <a:gd name="connsiteX5" fmla="*/ 4226504 w 4226504"/>
              <a:gd name="connsiteY5" fmla="*/ 1100830 h 1151328"/>
              <a:gd name="connsiteX6" fmla="*/ 4176006 w 4226504"/>
              <a:gd name="connsiteY6" fmla="*/ 1151328 h 1151328"/>
              <a:gd name="connsiteX7" fmla="*/ 50498 w 4226504"/>
              <a:gd name="connsiteY7" fmla="*/ 1151328 h 1151328"/>
              <a:gd name="connsiteX8" fmla="*/ 0 w 4226504"/>
              <a:gd name="connsiteY8" fmla="*/ 1100830 h 1151328"/>
              <a:gd name="connsiteX9" fmla="*/ 0 w 4226504"/>
              <a:gd name="connsiteY9" fmla="*/ 0 h 1151328"/>
            </a:gdLst>
            <a:rect l="l" t="t" r="r" b="b"/>
            <a:pathLst>
              <a:path w="4226504" h="1151328">
                <a:moveTo>
                  <a:pt x="0" y="0"/>
                </a:moveTo>
                <a:lnTo>
                  <a:pt x="49676" y="14539"/>
                </a:lnTo>
                <a:cubicBezTo>
                  <a:pt x="498270" y="132605"/>
                  <a:pt x="1257953" y="210229"/>
                  <a:pt x="2119602" y="210229"/>
                </a:cubicBezTo>
                <a:cubicBezTo>
                  <a:pt x="2981251" y="210229"/>
                  <a:pt x="3740935" y="132605"/>
                  <a:pt x="4189528" y="14539"/>
                </a:cubicBezTo>
                <a:lnTo>
                  <a:pt x="4226504" y="3717"/>
                </a:lnTo>
                <a:lnTo>
                  <a:pt x="4226504" y="1100830"/>
                </a:lnTo>
                <a:cubicBezTo>
                  <a:pt x="4226504" y="1128719"/>
                  <a:pt x="4203895" y="1151328"/>
                  <a:pt x="4176006" y="1151328"/>
                </a:cubicBezTo>
                <a:lnTo>
                  <a:pt x="50498" y="1151328"/>
                </a:lnTo>
                <a:cubicBezTo>
                  <a:pt x="22609" y="1151328"/>
                  <a:pt x="0" y="1128719"/>
                  <a:pt x="0" y="1100830"/>
                </a:cubicBezTo>
                <a:lnTo>
                  <a:pt x="0" y="0"/>
                </a:lnTo>
                <a:close/>
              </a:path>
            </a:pathLst>
          </a:cu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4716459" y="2420662"/>
            <a:ext cx="2746382" cy="2111163"/>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传统资产估值方法对数据资产适用性不强，不同数据资产定价模型各有优缺点，实务中应综合考虑企业情况选择合适的定价方式。</a:t>
            </a:r>
            <a:endParaRPr kumimoji="1" lang="zh-CN" altLang="en-US"/>
          </a:p>
        </p:txBody>
      </p:sp>
      <p:sp>
        <p:nvSpPr>
          <p:cNvPr id="19" name="标题 1"/>
          <p:cNvSpPr txBox="1"/>
          <p:nvPr/>
        </p:nvSpPr>
        <p:spPr>
          <a:xfrm rot="0" flipH="0" flipV="0">
            <a:off x="5905837" y="2243484"/>
            <a:ext cx="367626" cy="33297"/>
          </a:xfrm>
          <a:prstGeom prst="roundRect">
            <a:avLst>
              <a:gd name="adj" fmla="val 50000"/>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5709905" y="4652356"/>
            <a:ext cx="759490" cy="759489"/>
          </a:xfrm>
          <a:prstGeom prst="ellipse">
            <a:avLst/>
          </a:prstGeom>
          <a:solidFill>
            <a:schemeClr val="accent2"/>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5822523" y="4772886"/>
            <a:ext cx="534254" cy="518428"/>
          </a:xfrm>
          <a:prstGeom prst="rect">
            <a:avLst/>
          </a:prstGeom>
          <a:noFill/>
          <a:ln>
            <a:noFill/>
          </a:ln>
        </p:spPr>
        <p:txBody>
          <a:bodyPr vert="horz" wrap="square" lIns="0" tIns="0" rIns="0" bIns="0" rtlCol="0" anchor="b"/>
          <a:lstStyle/>
          <a:p>
            <a:pPr algn="ctr">
              <a:lnSpc>
                <a:spcPct val="150000"/>
              </a:lnSpc>
            </a:pPr>
            <a:r>
              <a:rPr kumimoji="1" lang="en-US" altLang="zh-CN" sz="2800">
                <a:ln w="12700">
                  <a:noFill/>
                </a:ln>
                <a:solidFill>
                  <a:srgbClr val="FFFFFF">
                    <a:alpha val="100000"/>
                  </a:srgbClr>
                </a:solidFill>
                <a:latin typeface="OPPOSans B"/>
                <a:ea typeface="OPPOSans B"/>
                <a:cs typeface="OPPOSans B"/>
              </a:rPr>
              <a:t>02</a:t>
            </a:r>
            <a:endParaRPr kumimoji="1" lang="zh-CN" altLang="en-US"/>
          </a:p>
        </p:txBody>
      </p:sp>
      <p:sp>
        <p:nvSpPr>
          <p:cNvPr id="22" name="标题 1"/>
          <p:cNvSpPr txBox="1"/>
          <p:nvPr/>
        </p:nvSpPr>
        <p:spPr>
          <a:xfrm rot="17306640" flipH="1" flipV="0">
            <a:off x="11039872" y="4719621"/>
            <a:ext cx="356980" cy="514568"/>
          </a:xfrm>
          <a:prstGeom prst="rtTriangle">
            <a:avLst/>
          </a:prstGeom>
          <a:solidFill>
            <a:schemeClr val="accent1">
              <a:lumMod val="5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4293360" flipH="0" flipV="0">
            <a:off x="8187420" y="4719620"/>
            <a:ext cx="356980" cy="514568"/>
          </a:xfrm>
          <a:prstGeom prst="rtTriangle">
            <a:avLst/>
          </a:prstGeom>
          <a:solidFill>
            <a:schemeClr val="accent1">
              <a:lumMod val="5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8275679" y="1534171"/>
            <a:ext cx="3032914" cy="4124357"/>
          </a:xfrm>
          <a:prstGeom prst="roundRect">
            <a:avLst>
              <a:gd name="adj" fmla="val 3655"/>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8065372" y="4891715"/>
            <a:ext cx="3453528" cy="838515"/>
          </a:xfrm>
          <a:custGeom>
            <a:avLst/>
            <a:gdLst>
              <a:gd name="connsiteX0" fmla="*/ 0 w 4226504"/>
              <a:gd name="connsiteY0" fmla="*/ 0 h 1151328"/>
              <a:gd name="connsiteX1" fmla="*/ 49676 w 4226504"/>
              <a:gd name="connsiteY1" fmla="*/ 14539 h 1151328"/>
              <a:gd name="connsiteX2" fmla="*/ 2119602 w 4226504"/>
              <a:gd name="connsiteY2" fmla="*/ 210229 h 1151328"/>
              <a:gd name="connsiteX3" fmla="*/ 4189528 w 4226504"/>
              <a:gd name="connsiteY3" fmla="*/ 14539 h 1151328"/>
              <a:gd name="connsiteX4" fmla="*/ 4226504 w 4226504"/>
              <a:gd name="connsiteY4" fmla="*/ 3717 h 1151328"/>
              <a:gd name="connsiteX5" fmla="*/ 4226504 w 4226504"/>
              <a:gd name="connsiteY5" fmla="*/ 1100830 h 1151328"/>
              <a:gd name="connsiteX6" fmla="*/ 4176006 w 4226504"/>
              <a:gd name="connsiteY6" fmla="*/ 1151328 h 1151328"/>
              <a:gd name="connsiteX7" fmla="*/ 50498 w 4226504"/>
              <a:gd name="connsiteY7" fmla="*/ 1151328 h 1151328"/>
              <a:gd name="connsiteX8" fmla="*/ 0 w 4226504"/>
              <a:gd name="connsiteY8" fmla="*/ 1100830 h 1151328"/>
              <a:gd name="connsiteX9" fmla="*/ 0 w 4226504"/>
              <a:gd name="connsiteY9" fmla="*/ 0 h 1151328"/>
            </a:gdLst>
            <a:rect l="l" t="t" r="r" b="b"/>
            <a:pathLst>
              <a:path w="4226504" h="1151328">
                <a:moveTo>
                  <a:pt x="0" y="0"/>
                </a:moveTo>
                <a:lnTo>
                  <a:pt x="49676" y="14539"/>
                </a:lnTo>
                <a:cubicBezTo>
                  <a:pt x="498270" y="132605"/>
                  <a:pt x="1257953" y="210229"/>
                  <a:pt x="2119602" y="210229"/>
                </a:cubicBezTo>
                <a:cubicBezTo>
                  <a:pt x="2981251" y="210229"/>
                  <a:pt x="3740935" y="132605"/>
                  <a:pt x="4189528" y="14539"/>
                </a:cubicBezTo>
                <a:lnTo>
                  <a:pt x="4226504" y="3717"/>
                </a:lnTo>
                <a:lnTo>
                  <a:pt x="4226504" y="1100830"/>
                </a:lnTo>
                <a:cubicBezTo>
                  <a:pt x="4226504" y="1128719"/>
                  <a:pt x="4203895" y="1151328"/>
                  <a:pt x="4176006" y="1151328"/>
                </a:cubicBezTo>
                <a:lnTo>
                  <a:pt x="50498" y="1151328"/>
                </a:lnTo>
                <a:cubicBezTo>
                  <a:pt x="22609" y="1151328"/>
                  <a:pt x="0" y="1128719"/>
                  <a:pt x="0" y="1100830"/>
                </a:cubicBezTo>
                <a:lnTo>
                  <a:pt x="0" y="0"/>
                </a:lnTo>
                <a:close/>
              </a:path>
            </a:pathLst>
          </a:cu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rot="0" flipH="0" flipV="0">
            <a:off x="8406245" y="2420663"/>
            <a:ext cx="2759082" cy="2111163"/>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根据数据资产的商业模式和取得方式，分别进行初始计量。如以外部出售为商业模式且转移所有权的数据资产确认为存货，授予使用权和内部使用的数据资产确认为无形资产。</a:t>
            </a:r>
            <a:endParaRPr kumimoji="1" lang="zh-CN" altLang="en-US"/>
          </a:p>
        </p:txBody>
      </p:sp>
      <p:sp>
        <p:nvSpPr>
          <p:cNvPr id="27" name="标题 1"/>
          <p:cNvSpPr txBox="1"/>
          <p:nvPr/>
        </p:nvSpPr>
        <p:spPr>
          <a:xfrm rot="0" flipH="0" flipV="0">
            <a:off x="9608323" y="2243485"/>
            <a:ext cx="367626" cy="33297"/>
          </a:xfrm>
          <a:prstGeom prst="roundRect">
            <a:avLst>
              <a:gd name="adj" fmla="val 50000"/>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9412391" y="4652356"/>
            <a:ext cx="759490" cy="759489"/>
          </a:xfrm>
          <a:prstGeom prst="ellipse">
            <a:avLst/>
          </a:prstGeom>
          <a:solidFill>
            <a:schemeClr val="accent2"/>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9" name="标题 1"/>
          <p:cNvSpPr txBox="1"/>
          <p:nvPr/>
        </p:nvSpPr>
        <p:spPr>
          <a:xfrm rot="0" flipH="0" flipV="0">
            <a:off x="9525009" y="4772886"/>
            <a:ext cx="534254" cy="518428"/>
          </a:xfrm>
          <a:prstGeom prst="rect">
            <a:avLst/>
          </a:prstGeom>
          <a:noFill/>
          <a:ln>
            <a:noFill/>
          </a:ln>
        </p:spPr>
        <p:txBody>
          <a:bodyPr vert="horz" wrap="square" lIns="0" tIns="0" rIns="0" bIns="0" rtlCol="0" anchor="b"/>
          <a:lstStyle/>
          <a:p>
            <a:pPr algn="ctr">
              <a:lnSpc>
                <a:spcPct val="150000"/>
              </a:lnSpc>
            </a:pPr>
            <a:r>
              <a:rPr kumimoji="1" lang="en-US" altLang="zh-CN" sz="2800">
                <a:ln w="12700">
                  <a:noFill/>
                </a:ln>
                <a:solidFill>
                  <a:srgbClr val="FFFFFF">
                    <a:alpha val="100000"/>
                  </a:srgbClr>
                </a:solidFill>
                <a:latin typeface="OPPOSans B"/>
                <a:ea typeface="OPPOSans B"/>
                <a:cs typeface="OPPOSans B"/>
              </a:rPr>
              <a:t>03</a:t>
            </a:r>
            <a:endParaRPr kumimoji="1" lang="zh-CN" altLang="en-US"/>
          </a:p>
        </p:txBody>
      </p:sp>
      <p:sp>
        <p:nvSpPr>
          <p:cNvPr id="30" name="标题 1"/>
          <p:cNvSpPr txBox="1"/>
          <p:nvPr/>
        </p:nvSpPr>
        <p:spPr>
          <a:xfrm rot="0" flipH="0" flipV="0">
            <a:off x="8389979" y="1617301"/>
            <a:ext cx="2778914" cy="545802"/>
          </a:xfrm>
          <a:prstGeom prst="rect">
            <a:avLst/>
          </a:prstGeom>
          <a:noFill/>
          <a:ln>
            <a:noFill/>
          </a:ln>
        </p:spPr>
        <p:txBody>
          <a:bodyPr vert="horz" wrap="square" lIns="0" tIns="0" rIns="0" bIns="0" rtlCol="0" anchor="ctr"/>
          <a:lstStyle/>
          <a:p>
            <a:pPr algn="ctr">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初始计量</a:t>
            </a:r>
            <a:endParaRPr kumimoji="1" lang="zh-CN" altLang="en-US"/>
          </a:p>
        </p:txBody>
      </p:sp>
      <p:sp>
        <p:nvSpPr>
          <p:cNvPr id="31" name="标题 1"/>
          <p:cNvSpPr txBox="1"/>
          <p:nvPr/>
        </p:nvSpPr>
        <p:spPr>
          <a:xfrm rot="0" flipH="0" flipV="0">
            <a:off x="4694279" y="1617301"/>
            <a:ext cx="2778914" cy="545802"/>
          </a:xfrm>
          <a:prstGeom prst="rect">
            <a:avLst/>
          </a:prstGeom>
          <a:noFill/>
          <a:ln>
            <a:noFill/>
          </a:ln>
        </p:spPr>
        <p:txBody>
          <a:bodyPr vert="horz" wrap="square" lIns="0" tIns="0" rIns="0" bIns="0" rtlCol="0" anchor="ctr"/>
          <a:lstStyle/>
          <a:p>
            <a:pPr algn="ctr">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定价方式</a:t>
            </a:r>
            <a:endParaRPr kumimoji="1" lang="zh-CN" altLang="en-US"/>
          </a:p>
        </p:txBody>
      </p:sp>
      <p:sp>
        <p:nvSpPr>
          <p:cNvPr id="32" name="标题 1"/>
          <p:cNvSpPr txBox="1"/>
          <p:nvPr/>
        </p:nvSpPr>
        <p:spPr>
          <a:xfrm rot="0" flipH="0" flipV="0">
            <a:off x="985879" y="1617301"/>
            <a:ext cx="2778914" cy="545802"/>
          </a:xfrm>
          <a:prstGeom prst="rect">
            <a:avLst/>
          </a:prstGeom>
          <a:noFill/>
          <a:ln>
            <a:noFill/>
          </a:ln>
        </p:spPr>
        <p:txBody>
          <a:bodyPr vert="horz" wrap="square" lIns="0" tIns="0" rIns="0" bIns="0" rtlCol="0" anchor="ctr"/>
          <a:lstStyle/>
          <a:p>
            <a:pPr algn="ctr">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计量属性</a:t>
            </a:r>
            <a:endParaRPr kumimoji="1" lang="zh-CN" altLang="en-US"/>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7409180" cy="639020"/>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9">
                <a:ln>
                  <a:noFill/>
                </a:ln>
                <a:solidFill>
                  <a:srgbClr val="0D0D0D">
                    <a:alpha val="100000"/>
                  </a:srgbClr>
                </a:solidFill>
                <a:latin typeface="Source Han Sans CN Bold Bold"/>
                <a:ea typeface="Source Han Sans CN Bold Bold"/>
                <a:cs typeface="Source Han Sans CN Bold Bold"/>
              </a:rPr>
              <a:t>商业模式视角下数据资产的后续计量</a:t>
            </a:r>
            <a:endParaRPr kumimoji="1" lang="zh-CN" altLang="en-US"/>
          </a:p>
        </p:txBody>
      </p:sp>
      <p:sp>
        <p:nvSpPr>
          <p:cNvPr id="6" name="标题 1"/>
          <p:cNvSpPr txBox="1"/>
          <p:nvPr/>
        </p:nvSpPr>
        <p:spPr>
          <a:xfrm rot="0" flipH="0" flipV="0">
            <a:off x="648220" y="3535257"/>
            <a:ext cx="3240000" cy="432000"/>
          </a:xfrm>
          <a:prstGeom prst="roundRect">
            <a:avLst>
              <a:gd name="adj" fmla="val 50000"/>
            </a:avLst>
          </a:prstGeom>
          <a:gradFill>
            <a:gsLst>
              <a:gs pos="0">
                <a:schemeClr val="accent1"/>
              </a:gs>
              <a:gs pos="100000">
                <a:schemeClr val="accent1">
                  <a:lumMod val="60000"/>
                  <a:lumOff val="40000"/>
                </a:schemeClr>
              </a:gs>
            </a:gsLst>
            <a:lin ang="16200000" scaled="0"/>
          </a:gradFill>
          <a:ln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8291080" y="3535257"/>
            <a:ext cx="3240000" cy="432000"/>
          </a:xfrm>
          <a:prstGeom prst="roundRect">
            <a:avLst>
              <a:gd name="adj" fmla="val 50000"/>
            </a:avLst>
          </a:pr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45720" tIns="22860" rIns="45720" bIns="22860" rtlCol="0" anchor="ctr"/>
          <a:lstStyle/>
          <a:p>
            <a:pPr algn="ctr">
              <a:lnSpc>
                <a:spcPct val="100000"/>
              </a:lnSpc>
            </a:pPr>
            <a:endParaRPr kumimoji="1" lang="zh-CN" altLang="en-US"/>
          </a:p>
        </p:txBody>
      </p:sp>
      <p:sp>
        <p:nvSpPr>
          <p:cNvPr id="8" name="标题 1"/>
          <p:cNvSpPr txBox="1"/>
          <p:nvPr/>
        </p:nvSpPr>
        <p:spPr>
          <a:xfrm rot="0" flipH="0" flipV="0">
            <a:off x="4473460" y="3535257"/>
            <a:ext cx="3240000" cy="432000"/>
          </a:xfrm>
          <a:prstGeom prst="roundRect">
            <a:avLst>
              <a:gd name="adj" fmla="val 50000"/>
            </a:avLst>
          </a:prstGeom>
          <a:gradFill>
            <a:gsLst>
              <a:gs pos="0">
                <a:schemeClr val="accent2"/>
              </a:gs>
              <a:gs pos="100000">
                <a:schemeClr val="accent2">
                  <a:lumMod val="60000"/>
                  <a:lumOff val="40000"/>
                </a:schemeClr>
              </a:gs>
            </a:gsLst>
            <a:lin ang="16200000" scaled="0"/>
          </a:gradFill>
          <a:ln cap="sq">
            <a:noFill/>
            <a:prstDash val="solid"/>
            <a:miter/>
          </a:ln>
          <a:effectLst/>
        </p:spPr>
        <p:txBody>
          <a:bodyPr vert="horz" wrap="square" lIns="45720" tIns="22860" rIns="45720" bIns="22860" rtlCol="0" anchor="ctr"/>
          <a:lstStyle/>
          <a:p>
            <a:pPr algn="ctr">
              <a:lnSpc>
                <a:spcPct val="100000"/>
              </a:lnSpc>
            </a:pPr>
            <a:endParaRPr kumimoji="1" lang="zh-CN" altLang="en-US"/>
          </a:p>
        </p:txBody>
      </p:sp>
      <p:sp>
        <p:nvSpPr>
          <p:cNvPr id="9" name="标题 1"/>
          <p:cNvSpPr txBox="1"/>
          <p:nvPr/>
        </p:nvSpPr>
        <p:spPr>
          <a:xfrm rot="0" flipH="0" flipV="0">
            <a:off x="832485" y="3567754"/>
            <a:ext cx="2871470" cy="366707"/>
          </a:xfrm>
          <a:prstGeom prst="rect">
            <a:avLst/>
          </a:prstGeom>
          <a:noFill/>
          <a:ln>
            <a:noFill/>
          </a:ln>
        </p:spPr>
        <p:txBody>
          <a:bodyPr vert="horz" wrap="square" lIns="0" tIns="0" rIns="0" bIns="0" rtlCol="0" anchor="ctr"/>
          <a:lstStyle/>
          <a:p>
            <a:pPr algn="ctr">
              <a:lnSpc>
                <a:spcPct val="12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以外部出售为商业模式</a:t>
            </a:r>
            <a:endParaRPr kumimoji="1" lang="zh-CN" altLang="en-US"/>
          </a:p>
        </p:txBody>
      </p:sp>
      <p:sp>
        <p:nvSpPr>
          <p:cNvPr id="10" name="标题 1"/>
          <p:cNvSpPr txBox="1"/>
          <p:nvPr/>
        </p:nvSpPr>
        <p:spPr>
          <a:xfrm rot="0" flipH="0" flipV="0">
            <a:off x="833120" y="4082728"/>
            <a:ext cx="2870200" cy="1543372"/>
          </a:xfrm>
          <a:prstGeom prst="rect">
            <a:avLst/>
          </a:prstGeom>
          <a:noFill/>
          <a:ln>
            <a:noFill/>
          </a:ln>
        </p:spPr>
        <p:txBody>
          <a:bodyPr vert="horz" wrap="square" lIns="0" tIns="0" rIns="0" bIns="0" rtlCol="0" anchor="t"/>
          <a:lstStyle/>
          <a:p>
            <a:pPr algn="ctr">
              <a:lnSpc>
                <a:spcPct val="150000"/>
              </a:lnSpc>
            </a:pPr>
            <a:r>
              <a:rPr kumimoji="1" lang="en-US" altLang="zh-CN" sz="1193">
                <a:ln w="12700">
                  <a:noFill/>
                </a:ln>
                <a:solidFill>
                  <a:srgbClr val="404040">
                    <a:alpha val="100000"/>
                  </a:srgbClr>
                </a:solidFill>
                <a:latin typeface="Source Han Sans CN Normal"/>
                <a:ea typeface="Source Han Sans CN Normal"/>
                <a:cs typeface="Source Han Sans CN Normal"/>
              </a:rPr>
              <a:t>转移所有权的数据资产采用“历史成本+减值测试”进行后续计量，发生减值时计提“存货跌价准备”。
转移使用权的数据资产可采用历史成本或公允价值计量，使用寿命有限的进行摊销，不确定的进行减值测试，公允价值计量时确认变动损益。</a:t>
            </a:r>
            <a:endParaRPr kumimoji="1" lang="zh-CN" altLang="en-US"/>
          </a:p>
        </p:txBody>
      </p:sp>
      <p:sp>
        <p:nvSpPr>
          <p:cNvPr id="11" name="标题 1"/>
          <p:cNvSpPr txBox="1"/>
          <p:nvPr/>
        </p:nvSpPr>
        <p:spPr>
          <a:xfrm rot="0" flipH="0" flipV="0">
            <a:off x="4652011" y="3567754"/>
            <a:ext cx="2882899" cy="366707"/>
          </a:xfrm>
          <a:prstGeom prst="rect">
            <a:avLst/>
          </a:prstGeom>
          <a:noFill/>
          <a:ln>
            <a:noFill/>
          </a:ln>
        </p:spPr>
        <p:txBody>
          <a:bodyPr vert="horz" wrap="square" lIns="0" tIns="0" rIns="0" bIns="0" rtlCol="0" anchor="ctr"/>
          <a:lstStyle/>
          <a:p>
            <a:pPr algn="ctr">
              <a:lnSpc>
                <a:spcPct val="12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以内部使用为商业模式</a:t>
            </a:r>
            <a:endParaRPr kumimoji="1" lang="zh-CN" altLang="en-US"/>
          </a:p>
        </p:txBody>
      </p:sp>
      <p:sp>
        <p:nvSpPr>
          <p:cNvPr id="12" name="标题 1"/>
          <p:cNvSpPr txBox="1"/>
          <p:nvPr/>
        </p:nvSpPr>
        <p:spPr>
          <a:xfrm rot="0" flipH="0" flipV="0">
            <a:off x="4652010" y="4082728"/>
            <a:ext cx="2882900" cy="1543372"/>
          </a:xfrm>
          <a:prstGeom prst="rect">
            <a:avLst/>
          </a:prstGeom>
          <a:noFill/>
          <a:ln>
            <a:noFill/>
          </a:ln>
        </p:spPr>
        <p:txBody>
          <a:bodyPr vert="horz" wrap="square" lIns="0" tIns="0" rIns="0" bIns="0" rtlCol="0" anchor="t"/>
          <a:lstStyle/>
          <a:p>
            <a:pPr algn="ctr">
              <a:lnSpc>
                <a:spcPct val="150000"/>
              </a:lnSpc>
            </a:pPr>
            <a:r>
              <a:rPr kumimoji="1" lang="en-US" altLang="zh-CN" sz="1193">
                <a:ln w="12700">
                  <a:noFill/>
                </a:ln>
                <a:solidFill>
                  <a:srgbClr val="404040">
                    <a:alpha val="100000"/>
                  </a:srgbClr>
                </a:solidFill>
                <a:latin typeface="Source Han Sans CN Normal"/>
                <a:ea typeface="Source Han Sans CN Normal"/>
                <a:cs typeface="Source Han Sans CN Normal"/>
              </a:rPr>
              <a:t>采用“历史成本+减值测试”计量时，进行摊销和减值测试；采用公允价值计量时，确认公允价值变动并计入其他综合收益或资本公积，处置时转入当期损益。</a:t>
            </a:r>
            <a:endParaRPr kumimoji="1" lang="zh-CN" altLang="en-US"/>
          </a:p>
        </p:txBody>
      </p:sp>
      <p:sp>
        <p:nvSpPr>
          <p:cNvPr id="13" name="标题 1"/>
          <p:cNvSpPr txBox="1"/>
          <p:nvPr/>
        </p:nvSpPr>
        <p:spPr>
          <a:xfrm rot="0" flipH="0" flipV="0">
            <a:off x="8469630" y="4082728"/>
            <a:ext cx="2882900" cy="1543372"/>
          </a:xfrm>
          <a:prstGeom prst="rect">
            <a:avLst/>
          </a:prstGeom>
          <a:noFill/>
          <a:ln>
            <a:noFill/>
          </a:ln>
        </p:spPr>
        <p:txBody>
          <a:bodyPr vert="horz" wrap="square" lIns="0" tIns="0" rIns="0" bIns="0" rtlCol="0" anchor="t"/>
          <a:lstStyle/>
          <a:p>
            <a:pPr algn="ctr">
              <a:lnSpc>
                <a:spcPct val="150000"/>
              </a:lnSpc>
            </a:pPr>
            <a:r>
              <a:rPr kumimoji="1" lang="en-US" altLang="zh-CN" sz="1193">
                <a:ln w="12700">
                  <a:noFill/>
                </a:ln>
                <a:solidFill>
                  <a:srgbClr val="404040">
                    <a:alpha val="100000"/>
                  </a:srgbClr>
                </a:solidFill>
                <a:latin typeface="Source Han Sans CN Normal"/>
                <a:ea typeface="Source Han Sans CN Normal"/>
                <a:cs typeface="Source Han Sans CN Normal"/>
              </a:rPr>
              <a:t>类比投资性房地产会计处理方式，分开处理内部使用和外部出售数据资产，根据商业模式变化进行账面价值调整。</a:t>
            </a:r>
            <a:endParaRPr kumimoji="1" lang="zh-CN" altLang="en-US"/>
          </a:p>
        </p:txBody>
      </p:sp>
      <p:sp>
        <p:nvSpPr>
          <p:cNvPr id="14" name="标题 1"/>
          <p:cNvSpPr txBox="1"/>
          <p:nvPr/>
        </p:nvSpPr>
        <p:spPr>
          <a:xfrm rot="0" flipH="0" flipV="0">
            <a:off x="1954090" y="2828059"/>
            <a:ext cx="669530" cy="175358"/>
          </a:xfrm>
          <a:custGeom>
            <a:avLst/>
            <a:gdLst>
              <a:gd name="connsiteX0" fmla="*/ 778672 w 778671"/>
              <a:gd name="connsiteY0" fmla="*/ 187955 h 375910"/>
              <a:gd name="connsiteX1" fmla="*/ 389336 w 778671"/>
              <a:gd name="connsiteY1" fmla="*/ 375911 h 375910"/>
              <a:gd name="connsiteX2" fmla="*/ 0 w 778671"/>
              <a:gd name="connsiteY2" fmla="*/ 187955 h 375910"/>
              <a:gd name="connsiteX3" fmla="*/ 389336 w 778671"/>
              <a:gd name="connsiteY3" fmla="*/ 0 h 375910"/>
              <a:gd name="connsiteX4" fmla="*/ 778672 w 778671"/>
              <a:gd name="connsiteY4" fmla="*/ 187955 h 375910"/>
            </a:gdLst>
            <a:rect l="l" t="t" r="r" b="b"/>
            <a:pathLst>
              <a:path w="778671" h="375910">
                <a:moveTo>
                  <a:pt x="778672" y="187955"/>
                </a:moveTo>
                <a:cubicBezTo>
                  <a:pt x="778672" y="291760"/>
                  <a:pt x="604360" y="375911"/>
                  <a:pt x="389336" y="375911"/>
                </a:cubicBezTo>
                <a:cubicBezTo>
                  <a:pt x="174312" y="375911"/>
                  <a:pt x="0" y="291760"/>
                  <a:pt x="0" y="187955"/>
                </a:cubicBezTo>
                <a:cubicBezTo>
                  <a:pt x="0" y="84150"/>
                  <a:pt x="174312" y="0"/>
                  <a:pt x="389336" y="0"/>
                </a:cubicBezTo>
                <a:cubicBezTo>
                  <a:pt x="604360" y="0"/>
                  <a:pt x="778672" y="84150"/>
                  <a:pt x="778672" y="187955"/>
                </a:cubicBezTo>
                <a:close/>
              </a:path>
            </a:pathLst>
          </a:custGeom>
          <a:solidFill>
            <a:schemeClr val="bg1">
              <a:lumMod val="95000"/>
            </a:schemeClr>
          </a:solidFill>
          <a:ln w="2669" cap="flat">
            <a:noFill/>
            <a:miter/>
          </a:ln>
        </p:spPr>
        <p:txBody>
          <a:bodyPr vert="horz" wrap="square" lIns="91440" tIns="45720" rIns="91440" bIns="45720" rtlCol="0" anchor="ctr"/>
          <a:lstStyle/>
          <a:p>
            <a:pPr algn="l">
              <a:lnSpc>
                <a:spcPct val="100000"/>
              </a:lnSpc>
            </a:pPr>
            <a:endParaRPr kumimoji="1" lang="zh-CN" altLang="en-US"/>
          </a:p>
        </p:txBody>
      </p:sp>
      <p:sp>
        <p:nvSpPr>
          <p:cNvPr id="15" name="标题 1"/>
          <p:cNvSpPr txBox="1"/>
          <p:nvPr/>
        </p:nvSpPr>
        <p:spPr>
          <a:xfrm rot="0" flipH="0" flipV="0">
            <a:off x="1753231" y="1682269"/>
            <a:ext cx="1071249" cy="1253533"/>
          </a:xfrm>
          <a:custGeom>
            <a:avLst/>
            <a:gdLst>
              <a:gd name="connsiteX0" fmla="*/ 710840 w 1245875"/>
              <a:gd name="connsiteY0" fmla="*/ 1422970 h 1457874"/>
              <a:gd name="connsiteX1" fmla="*/ 1245707 w 1245875"/>
              <a:gd name="connsiteY1" fmla="*/ 610064 h 1457874"/>
              <a:gd name="connsiteX2" fmla="*/ 622770 w 1245875"/>
              <a:gd name="connsiteY2" fmla="*/ -120 h 1457874"/>
              <a:gd name="connsiteX3" fmla="*/ -168 w 1245875"/>
              <a:gd name="connsiteY3" fmla="*/ 610064 h 1457874"/>
              <a:gd name="connsiteX4" fmla="*/ 534699 w 1245875"/>
              <a:gd name="connsiteY4" fmla="*/ 1422970 h 1457874"/>
              <a:gd name="connsiteX5" fmla="*/ 534699 w 1245875"/>
              <a:gd name="connsiteY5" fmla="*/ 1422970 h 1457874"/>
              <a:gd name="connsiteX6" fmla="*/ 710840 w 1245875"/>
              <a:gd name="connsiteY6" fmla="*/ 1422970 h 1457874"/>
            </a:gdLst>
            <a:rect l="l" t="t" r="r" b="b"/>
            <a:pathLst>
              <a:path w="1245875" h="1457874">
                <a:moveTo>
                  <a:pt x="710840" y="1422970"/>
                </a:moveTo>
                <a:cubicBezTo>
                  <a:pt x="1067418" y="1089196"/>
                  <a:pt x="1245707" y="818229"/>
                  <a:pt x="1245707" y="610064"/>
                </a:cubicBezTo>
                <a:cubicBezTo>
                  <a:pt x="1245707" y="273060"/>
                  <a:pt x="966808" y="-120"/>
                  <a:pt x="622770" y="-120"/>
                </a:cubicBezTo>
                <a:cubicBezTo>
                  <a:pt x="278731" y="-120"/>
                  <a:pt x="-168" y="273060"/>
                  <a:pt x="-168" y="610064"/>
                </a:cubicBezTo>
                <a:cubicBezTo>
                  <a:pt x="-168" y="818229"/>
                  <a:pt x="178121" y="1089196"/>
                  <a:pt x="534699" y="1422970"/>
                </a:cubicBezTo>
                <a:lnTo>
                  <a:pt x="534699" y="1422970"/>
                </a:lnTo>
                <a:cubicBezTo>
                  <a:pt x="584255" y="1469350"/>
                  <a:pt x="661287" y="1469350"/>
                  <a:pt x="710840" y="1422970"/>
                </a:cubicBezTo>
                <a:close/>
              </a:path>
            </a:pathLst>
          </a:custGeom>
          <a:gradFill>
            <a:gsLst>
              <a:gs pos="0">
                <a:schemeClr val="accent1"/>
              </a:gs>
              <a:gs pos="100000">
                <a:schemeClr val="accent1">
                  <a:lumMod val="60000"/>
                  <a:lumOff val="40000"/>
                </a:schemeClr>
              </a:gs>
            </a:gsLst>
            <a:lin ang="16200000" scaled="0"/>
          </a:gradFill>
          <a:ln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0" flipV="0">
            <a:off x="2009770" y="1920339"/>
            <a:ext cx="558170" cy="558170"/>
          </a:xfrm>
          <a:custGeom>
            <a:avLst/>
            <a:gdLst>
              <a:gd name="connsiteX0" fmla="*/ 472573 w 472573"/>
              <a:gd name="connsiteY0" fmla="*/ 236287 h 472573"/>
              <a:gd name="connsiteX1" fmla="*/ 236287 w 472573"/>
              <a:gd name="connsiteY1" fmla="*/ 472573 h 472573"/>
              <a:gd name="connsiteX2" fmla="*/ 0 w 472573"/>
              <a:gd name="connsiteY2" fmla="*/ 236287 h 472573"/>
              <a:gd name="connsiteX3" fmla="*/ 236287 w 472573"/>
              <a:gd name="connsiteY3" fmla="*/ 0 h 472573"/>
              <a:gd name="connsiteX4" fmla="*/ 472573 w 472573"/>
              <a:gd name="connsiteY4" fmla="*/ 236287 h 472573"/>
            </a:gdLst>
            <a:rect l="l" t="t" r="r" b="b"/>
            <a:pathLst>
              <a:path w="472573" h="472573">
                <a:moveTo>
                  <a:pt x="472573" y="236287"/>
                </a:moveTo>
                <a:cubicBezTo>
                  <a:pt x="472573" y="366784"/>
                  <a:pt x="366784" y="472573"/>
                  <a:pt x="236287" y="472573"/>
                </a:cubicBezTo>
                <a:cubicBezTo>
                  <a:pt x="105789" y="472573"/>
                  <a:pt x="0" y="366784"/>
                  <a:pt x="0" y="236287"/>
                </a:cubicBezTo>
                <a:cubicBezTo>
                  <a:pt x="0" y="105789"/>
                  <a:pt x="105789" y="0"/>
                  <a:pt x="236287" y="0"/>
                </a:cubicBezTo>
                <a:cubicBezTo>
                  <a:pt x="366784" y="0"/>
                  <a:pt x="472573" y="105789"/>
                  <a:pt x="472573" y="236287"/>
                </a:cubicBezTo>
                <a:close/>
              </a:path>
            </a:pathLst>
          </a:custGeom>
          <a:solidFill>
            <a:schemeClr val="bg1"/>
          </a:solidFill>
          <a:ln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17" name="标题 1"/>
          <p:cNvSpPr txBox="1"/>
          <p:nvPr/>
        </p:nvSpPr>
        <p:spPr>
          <a:xfrm rot="0" flipH="0" flipV="0">
            <a:off x="2043748" y="2029508"/>
            <a:ext cx="481961" cy="279527"/>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C70808">
                    <a:alpha val="100000"/>
                  </a:srgbClr>
                </a:solidFill>
                <a:latin typeface="OPPOSans H"/>
                <a:ea typeface="OPPOSans H"/>
                <a:cs typeface="OPPOSans H"/>
              </a:rPr>
              <a:t>01</a:t>
            </a:r>
            <a:endParaRPr kumimoji="1" lang="zh-CN" altLang="en-US"/>
          </a:p>
        </p:txBody>
      </p:sp>
      <p:sp>
        <p:nvSpPr>
          <p:cNvPr id="18" name="标题 1"/>
          <p:cNvSpPr txBox="1"/>
          <p:nvPr/>
        </p:nvSpPr>
        <p:spPr>
          <a:xfrm rot="0" flipH="0" flipV="0">
            <a:off x="9610611" y="2828059"/>
            <a:ext cx="669530" cy="175358"/>
          </a:xfrm>
          <a:custGeom>
            <a:avLst/>
            <a:gdLst>
              <a:gd name="connsiteX0" fmla="*/ 778672 w 778671"/>
              <a:gd name="connsiteY0" fmla="*/ 187955 h 375910"/>
              <a:gd name="connsiteX1" fmla="*/ 389336 w 778671"/>
              <a:gd name="connsiteY1" fmla="*/ 375911 h 375910"/>
              <a:gd name="connsiteX2" fmla="*/ 0 w 778671"/>
              <a:gd name="connsiteY2" fmla="*/ 187955 h 375910"/>
              <a:gd name="connsiteX3" fmla="*/ 389336 w 778671"/>
              <a:gd name="connsiteY3" fmla="*/ 0 h 375910"/>
              <a:gd name="connsiteX4" fmla="*/ 778672 w 778671"/>
              <a:gd name="connsiteY4" fmla="*/ 187955 h 375910"/>
            </a:gdLst>
            <a:rect l="l" t="t" r="r" b="b"/>
            <a:pathLst>
              <a:path w="778671" h="375910">
                <a:moveTo>
                  <a:pt x="778672" y="187955"/>
                </a:moveTo>
                <a:cubicBezTo>
                  <a:pt x="778672" y="291760"/>
                  <a:pt x="604360" y="375911"/>
                  <a:pt x="389336" y="375911"/>
                </a:cubicBezTo>
                <a:cubicBezTo>
                  <a:pt x="174312" y="375911"/>
                  <a:pt x="0" y="291760"/>
                  <a:pt x="0" y="187955"/>
                </a:cubicBezTo>
                <a:cubicBezTo>
                  <a:pt x="0" y="84150"/>
                  <a:pt x="174312" y="0"/>
                  <a:pt x="389336" y="0"/>
                </a:cubicBezTo>
                <a:cubicBezTo>
                  <a:pt x="604360" y="0"/>
                  <a:pt x="778672" y="84150"/>
                  <a:pt x="778672" y="187955"/>
                </a:cubicBezTo>
                <a:close/>
              </a:path>
            </a:pathLst>
          </a:custGeom>
          <a:solidFill>
            <a:schemeClr val="bg1">
              <a:lumMod val="95000"/>
            </a:schemeClr>
          </a:solidFill>
          <a:ln w="2669" cap="flat">
            <a:noFill/>
            <a:miter/>
          </a:ln>
        </p:spPr>
        <p:txBody>
          <a:bodyPr vert="horz" wrap="square" lIns="91440" tIns="45720" rIns="91440" bIns="45720" rtlCol="0" anchor="ctr"/>
          <a:lstStyle/>
          <a:p>
            <a:pPr algn="l">
              <a:lnSpc>
                <a:spcPct val="100000"/>
              </a:lnSpc>
            </a:pPr>
            <a:endParaRPr kumimoji="1" lang="zh-CN" altLang="en-US"/>
          </a:p>
        </p:txBody>
      </p:sp>
      <p:sp>
        <p:nvSpPr>
          <p:cNvPr id="19" name="标题 1"/>
          <p:cNvSpPr txBox="1"/>
          <p:nvPr/>
        </p:nvSpPr>
        <p:spPr>
          <a:xfrm rot="0" flipH="0" flipV="0">
            <a:off x="9409752" y="1682269"/>
            <a:ext cx="1071249" cy="1253533"/>
          </a:xfrm>
          <a:custGeom>
            <a:avLst/>
            <a:gdLst>
              <a:gd name="connsiteX0" fmla="*/ 710840 w 1245875"/>
              <a:gd name="connsiteY0" fmla="*/ 1422970 h 1457874"/>
              <a:gd name="connsiteX1" fmla="*/ 1245707 w 1245875"/>
              <a:gd name="connsiteY1" fmla="*/ 610064 h 1457874"/>
              <a:gd name="connsiteX2" fmla="*/ 622770 w 1245875"/>
              <a:gd name="connsiteY2" fmla="*/ -120 h 1457874"/>
              <a:gd name="connsiteX3" fmla="*/ -168 w 1245875"/>
              <a:gd name="connsiteY3" fmla="*/ 610064 h 1457874"/>
              <a:gd name="connsiteX4" fmla="*/ 534699 w 1245875"/>
              <a:gd name="connsiteY4" fmla="*/ 1422970 h 1457874"/>
              <a:gd name="connsiteX5" fmla="*/ 534699 w 1245875"/>
              <a:gd name="connsiteY5" fmla="*/ 1422970 h 1457874"/>
              <a:gd name="connsiteX6" fmla="*/ 710840 w 1245875"/>
              <a:gd name="connsiteY6" fmla="*/ 1422970 h 1457874"/>
            </a:gdLst>
            <a:rect l="l" t="t" r="r" b="b"/>
            <a:pathLst>
              <a:path w="1245875" h="1457874">
                <a:moveTo>
                  <a:pt x="710840" y="1422970"/>
                </a:moveTo>
                <a:cubicBezTo>
                  <a:pt x="1067418" y="1089196"/>
                  <a:pt x="1245707" y="818229"/>
                  <a:pt x="1245707" y="610064"/>
                </a:cubicBezTo>
                <a:cubicBezTo>
                  <a:pt x="1245707" y="273060"/>
                  <a:pt x="966808" y="-120"/>
                  <a:pt x="622770" y="-120"/>
                </a:cubicBezTo>
                <a:cubicBezTo>
                  <a:pt x="278731" y="-120"/>
                  <a:pt x="-168" y="273060"/>
                  <a:pt x="-168" y="610064"/>
                </a:cubicBezTo>
                <a:cubicBezTo>
                  <a:pt x="-168" y="818229"/>
                  <a:pt x="178121" y="1089196"/>
                  <a:pt x="534699" y="1422970"/>
                </a:cubicBezTo>
                <a:lnTo>
                  <a:pt x="534699" y="1422970"/>
                </a:lnTo>
                <a:cubicBezTo>
                  <a:pt x="584255" y="1469350"/>
                  <a:pt x="661287" y="1469350"/>
                  <a:pt x="710840" y="1422970"/>
                </a:cubicBezTo>
                <a:close/>
              </a:path>
            </a:pathLst>
          </a:cu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45720" tIns="22860" rIns="45720" bIns="22860" rtlCol="0" anchor="ctr"/>
          <a:lstStyle/>
          <a:p>
            <a:pPr algn="ctr">
              <a:lnSpc>
                <a:spcPct val="100000"/>
              </a:lnSpc>
            </a:pPr>
            <a:endParaRPr kumimoji="1" lang="zh-CN" altLang="en-US"/>
          </a:p>
        </p:txBody>
      </p:sp>
      <p:sp>
        <p:nvSpPr>
          <p:cNvPr id="20" name="标题 1"/>
          <p:cNvSpPr txBox="1"/>
          <p:nvPr/>
        </p:nvSpPr>
        <p:spPr>
          <a:xfrm rot="0" flipH="0" flipV="0">
            <a:off x="9666291" y="1920339"/>
            <a:ext cx="558170" cy="558170"/>
          </a:xfrm>
          <a:custGeom>
            <a:avLst/>
            <a:gdLst>
              <a:gd name="connsiteX0" fmla="*/ 472573 w 472573"/>
              <a:gd name="connsiteY0" fmla="*/ 236287 h 472573"/>
              <a:gd name="connsiteX1" fmla="*/ 236287 w 472573"/>
              <a:gd name="connsiteY1" fmla="*/ 472573 h 472573"/>
              <a:gd name="connsiteX2" fmla="*/ 0 w 472573"/>
              <a:gd name="connsiteY2" fmla="*/ 236287 h 472573"/>
              <a:gd name="connsiteX3" fmla="*/ 236287 w 472573"/>
              <a:gd name="connsiteY3" fmla="*/ 0 h 472573"/>
              <a:gd name="connsiteX4" fmla="*/ 472573 w 472573"/>
              <a:gd name="connsiteY4" fmla="*/ 236287 h 472573"/>
            </a:gdLst>
            <a:rect l="l" t="t" r="r" b="b"/>
            <a:pathLst>
              <a:path w="472573" h="472573">
                <a:moveTo>
                  <a:pt x="472573" y="236287"/>
                </a:moveTo>
                <a:cubicBezTo>
                  <a:pt x="472573" y="366784"/>
                  <a:pt x="366784" y="472573"/>
                  <a:pt x="236287" y="472573"/>
                </a:cubicBezTo>
                <a:cubicBezTo>
                  <a:pt x="105789" y="472573"/>
                  <a:pt x="0" y="366784"/>
                  <a:pt x="0" y="236287"/>
                </a:cubicBezTo>
                <a:cubicBezTo>
                  <a:pt x="0" y="105789"/>
                  <a:pt x="105789" y="0"/>
                  <a:pt x="236287" y="0"/>
                </a:cubicBezTo>
                <a:cubicBezTo>
                  <a:pt x="366784" y="0"/>
                  <a:pt x="472573" y="105789"/>
                  <a:pt x="472573" y="236287"/>
                </a:cubicBezTo>
                <a:close/>
              </a:path>
            </a:pathLst>
          </a:custGeom>
          <a:solidFill>
            <a:schemeClr val="bg1"/>
          </a:solidFill>
          <a:ln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21" name="标题 1"/>
          <p:cNvSpPr txBox="1"/>
          <p:nvPr/>
        </p:nvSpPr>
        <p:spPr>
          <a:xfrm rot="0" flipH="0" flipV="0">
            <a:off x="9700269" y="2029508"/>
            <a:ext cx="481961" cy="279527"/>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C70808">
                    <a:alpha val="100000"/>
                  </a:srgbClr>
                </a:solidFill>
                <a:latin typeface="OPPOSans H"/>
                <a:ea typeface="OPPOSans H"/>
                <a:cs typeface="OPPOSans H"/>
              </a:rPr>
              <a:t>03</a:t>
            </a:r>
            <a:endParaRPr kumimoji="1" lang="zh-CN" altLang="en-US"/>
          </a:p>
        </p:txBody>
      </p:sp>
      <p:sp>
        <p:nvSpPr>
          <p:cNvPr id="22" name="标题 1"/>
          <p:cNvSpPr txBox="1"/>
          <p:nvPr/>
        </p:nvSpPr>
        <p:spPr>
          <a:xfrm rot="0" flipH="0" flipV="0">
            <a:off x="5782350" y="2828059"/>
            <a:ext cx="669530" cy="175358"/>
          </a:xfrm>
          <a:custGeom>
            <a:avLst/>
            <a:gdLst>
              <a:gd name="connsiteX0" fmla="*/ 778672 w 778671"/>
              <a:gd name="connsiteY0" fmla="*/ 187955 h 375910"/>
              <a:gd name="connsiteX1" fmla="*/ 389336 w 778671"/>
              <a:gd name="connsiteY1" fmla="*/ 375911 h 375910"/>
              <a:gd name="connsiteX2" fmla="*/ 0 w 778671"/>
              <a:gd name="connsiteY2" fmla="*/ 187955 h 375910"/>
              <a:gd name="connsiteX3" fmla="*/ 389336 w 778671"/>
              <a:gd name="connsiteY3" fmla="*/ 0 h 375910"/>
              <a:gd name="connsiteX4" fmla="*/ 778672 w 778671"/>
              <a:gd name="connsiteY4" fmla="*/ 187955 h 375910"/>
            </a:gdLst>
            <a:rect l="l" t="t" r="r" b="b"/>
            <a:pathLst>
              <a:path w="778671" h="375910">
                <a:moveTo>
                  <a:pt x="778672" y="187955"/>
                </a:moveTo>
                <a:cubicBezTo>
                  <a:pt x="778672" y="291760"/>
                  <a:pt x="604360" y="375911"/>
                  <a:pt x="389336" y="375911"/>
                </a:cubicBezTo>
                <a:cubicBezTo>
                  <a:pt x="174312" y="375911"/>
                  <a:pt x="0" y="291760"/>
                  <a:pt x="0" y="187955"/>
                </a:cubicBezTo>
                <a:cubicBezTo>
                  <a:pt x="0" y="84150"/>
                  <a:pt x="174312" y="0"/>
                  <a:pt x="389336" y="0"/>
                </a:cubicBezTo>
                <a:cubicBezTo>
                  <a:pt x="604360" y="0"/>
                  <a:pt x="778672" y="84150"/>
                  <a:pt x="778672" y="187955"/>
                </a:cubicBezTo>
                <a:close/>
              </a:path>
            </a:pathLst>
          </a:custGeom>
          <a:solidFill>
            <a:schemeClr val="bg1">
              <a:lumMod val="95000"/>
            </a:schemeClr>
          </a:solidFill>
          <a:ln w="2669" cap="flat">
            <a:noFill/>
            <a:miter/>
          </a:ln>
        </p:spPr>
        <p:txBody>
          <a:bodyPr vert="horz" wrap="square" lIns="91440" tIns="45720" rIns="91440" bIns="45720" rtlCol="0" anchor="ctr"/>
          <a:lstStyle/>
          <a:p>
            <a:pPr algn="l">
              <a:lnSpc>
                <a:spcPct val="100000"/>
              </a:lnSpc>
            </a:pPr>
            <a:endParaRPr kumimoji="1" lang="zh-CN" altLang="en-US"/>
          </a:p>
        </p:txBody>
      </p:sp>
      <p:sp>
        <p:nvSpPr>
          <p:cNvPr id="23" name="标题 1"/>
          <p:cNvSpPr txBox="1"/>
          <p:nvPr/>
        </p:nvSpPr>
        <p:spPr>
          <a:xfrm rot="0" flipH="0" flipV="0">
            <a:off x="5556091" y="1669569"/>
            <a:ext cx="1071249" cy="1253533"/>
          </a:xfrm>
          <a:custGeom>
            <a:avLst/>
            <a:gdLst>
              <a:gd name="connsiteX0" fmla="*/ 710840 w 1245875"/>
              <a:gd name="connsiteY0" fmla="*/ 1422970 h 1457874"/>
              <a:gd name="connsiteX1" fmla="*/ 1245707 w 1245875"/>
              <a:gd name="connsiteY1" fmla="*/ 610064 h 1457874"/>
              <a:gd name="connsiteX2" fmla="*/ 622770 w 1245875"/>
              <a:gd name="connsiteY2" fmla="*/ -120 h 1457874"/>
              <a:gd name="connsiteX3" fmla="*/ -168 w 1245875"/>
              <a:gd name="connsiteY3" fmla="*/ 610064 h 1457874"/>
              <a:gd name="connsiteX4" fmla="*/ 534699 w 1245875"/>
              <a:gd name="connsiteY4" fmla="*/ 1422970 h 1457874"/>
              <a:gd name="connsiteX5" fmla="*/ 534699 w 1245875"/>
              <a:gd name="connsiteY5" fmla="*/ 1422970 h 1457874"/>
              <a:gd name="connsiteX6" fmla="*/ 710840 w 1245875"/>
              <a:gd name="connsiteY6" fmla="*/ 1422970 h 1457874"/>
            </a:gdLst>
            <a:rect l="l" t="t" r="r" b="b"/>
            <a:pathLst>
              <a:path w="1245875" h="1457874">
                <a:moveTo>
                  <a:pt x="710840" y="1422970"/>
                </a:moveTo>
                <a:cubicBezTo>
                  <a:pt x="1067418" y="1089196"/>
                  <a:pt x="1245707" y="818229"/>
                  <a:pt x="1245707" y="610064"/>
                </a:cubicBezTo>
                <a:cubicBezTo>
                  <a:pt x="1245707" y="273060"/>
                  <a:pt x="966808" y="-120"/>
                  <a:pt x="622770" y="-120"/>
                </a:cubicBezTo>
                <a:cubicBezTo>
                  <a:pt x="278731" y="-120"/>
                  <a:pt x="-168" y="273060"/>
                  <a:pt x="-168" y="610064"/>
                </a:cubicBezTo>
                <a:cubicBezTo>
                  <a:pt x="-168" y="818229"/>
                  <a:pt x="178121" y="1089196"/>
                  <a:pt x="534699" y="1422970"/>
                </a:cubicBezTo>
                <a:lnTo>
                  <a:pt x="534699" y="1422970"/>
                </a:lnTo>
                <a:cubicBezTo>
                  <a:pt x="584255" y="1469350"/>
                  <a:pt x="661287" y="1469350"/>
                  <a:pt x="710840" y="1422970"/>
                </a:cubicBezTo>
                <a:close/>
              </a:path>
            </a:pathLst>
          </a:custGeom>
          <a:gradFill>
            <a:gsLst>
              <a:gs pos="0">
                <a:schemeClr val="accent2"/>
              </a:gs>
              <a:gs pos="100000">
                <a:schemeClr val="accent2">
                  <a:lumMod val="60000"/>
                  <a:lumOff val="40000"/>
                </a:schemeClr>
              </a:gs>
            </a:gsLst>
            <a:lin ang="16200000" scaled="0"/>
          </a:gradFill>
          <a:ln cap="sq">
            <a:noFill/>
            <a:prstDash val="solid"/>
            <a:miter/>
          </a:ln>
          <a:effectLst/>
        </p:spPr>
        <p:txBody>
          <a:bodyPr vert="horz" wrap="square" lIns="45720" tIns="22860" rIns="45720" bIns="22860" rtlCol="0" anchor="ctr"/>
          <a:lstStyle/>
          <a:p>
            <a:pPr algn="ctr">
              <a:lnSpc>
                <a:spcPct val="100000"/>
              </a:lnSpc>
            </a:pPr>
            <a:endParaRPr kumimoji="1" lang="zh-CN" altLang="en-US"/>
          </a:p>
        </p:txBody>
      </p:sp>
      <p:sp>
        <p:nvSpPr>
          <p:cNvPr id="24" name="标题 1"/>
          <p:cNvSpPr txBox="1"/>
          <p:nvPr/>
        </p:nvSpPr>
        <p:spPr>
          <a:xfrm rot="0" flipH="0" flipV="0">
            <a:off x="5799930" y="1933039"/>
            <a:ext cx="558170" cy="558170"/>
          </a:xfrm>
          <a:custGeom>
            <a:avLst/>
            <a:gdLst>
              <a:gd name="connsiteX0" fmla="*/ 472573 w 472573"/>
              <a:gd name="connsiteY0" fmla="*/ 236287 h 472573"/>
              <a:gd name="connsiteX1" fmla="*/ 236287 w 472573"/>
              <a:gd name="connsiteY1" fmla="*/ 472573 h 472573"/>
              <a:gd name="connsiteX2" fmla="*/ 0 w 472573"/>
              <a:gd name="connsiteY2" fmla="*/ 236287 h 472573"/>
              <a:gd name="connsiteX3" fmla="*/ 236287 w 472573"/>
              <a:gd name="connsiteY3" fmla="*/ 0 h 472573"/>
              <a:gd name="connsiteX4" fmla="*/ 472573 w 472573"/>
              <a:gd name="connsiteY4" fmla="*/ 236287 h 472573"/>
            </a:gdLst>
            <a:rect l="l" t="t" r="r" b="b"/>
            <a:pathLst>
              <a:path w="472573" h="472573">
                <a:moveTo>
                  <a:pt x="472573" y="236287"/>
                </a:moveTo>
                <a:cubicBezTo>
                  <a:pt x="472573" y="366784"/>
                  <a:pt x="366784" y="472573"/>
                  <a:pt x="236287" y="472573"/>
                </a:cubicBezTo>
                <a:cubicBezTo>
                  <a:pt x="105789" y="472573"/>
                  <a:pt x="0" y="366784"/>
                  <a:pt x="0" y="236287"/>
                </a:cubicBezTo>
                <a:cubicBezTo>
                  <a:pt x="0" y="105789"/>
                  <a:pt x="105789" y="0"/>
                  <a:pt x="236287" y="0"/>
                </a:cubicBezTo>
                <a:cubicBezTo>
                  <a:pt x="366784" y="0"/>
                  <a:pt x="472573" y="105789"/>
                  <a:pt x="472573" y="236287"/>
                </a:cubicBezTo>
                <a:close/>
              </a:path>
            </a:pathLst>
          </a:custGeom>
          <a:solidFill>
            <a:schemeClr val="bg1"/>
          </a:solidFill>
          <a:ln cap="flat">
            <a:noFill/>
            <a:prstDash val="solid"/>
            <a:miter/>
          </a:ln>
        </p:spPr>
        <p:txBody>
          <a:bodyPr vert="horz" wrap="square" lIns="91440" tIns="45720" rIns="91440" bIns="45720" rtlCol="0" anchor="ctr"/>
          <a:lstStyle/>
          <a:p>
            <a:pPr algn="l">
              <a:lnSpc>
                <a:spcPct val="100000"/>
              </a:lnSpc>
            </a:pPr>
            <a:endParaRPr kumimoji="1" lang="zh-CN" altLang="en-US"/>
          </a:p>
        </p:txBody>
      </p:sp>
      <p:sp>
        <p:nvSpPr>
          <p:cNvPr id="25" name="标题 1"/>
          <p:cNvSpPr txBox="1"/>
          <p:nvPr/>
        </p:nvSpPr>
        <p:spPr>
          <a:xfrm rot="0" flipH="0" flipV="0">
            <a:off x="5846608" y="2054908"/>
            <a:ext cx="481961" cy="279527"/>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0E4687">
                    <a:alpha val="100000"/>
                  </a:srgbClr>
                </a:solidFill>
                <a:latin typeface="OPPOSans H"/>
                <a:ea typeface="OPPOSans H"/>
                <a:cs typeface="OPPOSans H"/>
              </a:rPr>
              <a:t>02</a:t>
            </a:r>
            <a:endParaRPr kumimoji="1" lang="zh-CN" altLang="en-US"/>
          </a:p>
        </p:txBody>
      </p:sp>
      <p:cxnSp>
        <p:nvCxnSpPr>
          <p:cNvPr id="26" name="线条 1"/>
          <p:cNvCxnSpPr/>
          <p:nvPr/>
        </p:nvCxnSpPr>
        <p:spPr>
          <a:xfrm rot="0" flipH="0" flipV="0">
            <a:off x="673100" y="3255644"/>
            <a:ext cx="10845800" cy="0"/>
          </a:xfrm>
          <a:prstGeom prst="straightConnector1">
            <a:avLst/>
          </a:prstGeom>
          <a:noFill/>
          <a:ln w="6350" cap="sq">
            <a:solidFill>
              <a:schemeClr val="bg1">
                <a:lumMod val="85000"/>
              </a:schemeClr>
            </a:solidFill>
            <a:miter/>
            <a:tailEnd type="none"/>
          </a:ln>
        </p:spPr>
      </p:cxnSp>
      <p:sp>
        <p:nvSpPr>
          <p:cNvPr id="27" name="标题 1"/>
          <p:cNvSpPr txBox="1"/>
          <p:nvPr/>
        </p:nvSpPr>
        <p:spPr>
          <a:xfrm rot="0" flipH="0" flipV="1">
            <a:off x="2202180" y="3179444"/>
            <a:ext cx="152400" cy="152400"/>
          </a:xfrm>
          <a:prstGeom prst="ellipse">
            <a:avLst/>
          </a:prstGeom>
          <a:solidFill>
            <a:schemeClr val="accent1"/>
          </a:solidFill>
          <a:ln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28" name="标题 1"/>
          <p:cNvSpPr txBox="1"/>
          <p:nvPr/>
        </p:nvSpPr>
        <p:spPr>
          <a:xfrm rot="0" flipH="0" flipV="1">
            <a:off x="6019800" y="3179444"/>
            <a:ext cx="152400" cy="152400"/>
          </a:xfrm>
          <a:prstGeom prst="ellipse">
            <a:avLst/>
          </a:prstGeom>
          <a:solidFill>
            <a:schemeClr val="accent2"/>
          </a:solidFill>
          <a:ln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29" name="标题 1"/>
          <p:cNvSpPr txBox="1"/>
          <p:nvPr/>
        </p:nvSpPr>
        <p:spPr>
          <a:xfrm rot="0" flipH="0" flipV="1">
            <a:off x="9837420" y="3179444"/>
            <a:ext cx="152400" cy="152400"/>
          </a:xfrm>
          <a:prstGeom prst="ellipse">
            <a:avLst/>
          </a:prstGeom>
          <a:solidFill>
            <a:schemeClr val="accent1"/>
          </a:solidFill>
          <a:ln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30" name="标题 1"/>
          <p:cNvSpPr txBox="1"/>
          <p:nvPr/>
        </p:nvSpPr>
        <p:spPr>
          <a:xfrm rot="0" flipH="0" flipV="0">
            <a:off x="3523093" y="2050911"/>
            <a:ext cx="1030084" cy="510360"/>
          </a:xfrm>
          <a:prstGeom prst="rightArrow">
            <a:avLst>
              <a:gd name="adj1" fmla="val 53836"/>
              <a:gd name="adj2" fmla="val 49472"/>
            </a:avLst>
          </a:prstGeom>
          <a:gradFill>
            <a:gsLst>
              <a:gs pos="0">
                <a:schemeClr val="accent1">
                  <a:alpha val="50000"/>
                </a:schemeClr>
              </a:gs>
              <a:gs pos="100000">
                <a:schemeClr val="accent1">
                  <a:lumMod val="60000"/>
                  <a:lumOff val="40000"/>
                  <a:alpha val="0"/>
                </a:schemeClr>
              </a:gs>
            </a:gsLst>
            <a:lin ang="108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31" name="标题 1"/>
          <p:cNvSpPr txBox="1"/>
          <p:nvPr/>
        </p:nvSpPr>
        <p:spPr>
          <a:xfrm rot="0" flipH="0" flipV="0">
            <a:off x="7377187" y="2023142"/>
            <a:ext cx="1030084" cy="510360"/>
          </a:xfrm>
          <a:prstGeom prst="rightArrow">
            <a:avLst>
              <a:gd name="adj1" fmla="val 53836"/>
              <a:gd name="adj2" fmla="val 49472"/>
            </a:avLst>
          </a:prstGeom>
          <a:gradFill>
            <a:gsLst>
              <a:gs pos="0">
                <a:schemeClr val="accent2">
                  <a:alpha val="50000"/>
                </a:schemeClr>
              </a:gs>
              <a:gs pos="100000">
                <a:schemeClr val="accent2">
                  <a:lumMod val="60000"/>
                  <a:lumOff val="40000"/>
                  <a:alpha val="0"/>
                </a:schemeClr>
              </a:gs>
            </a:gsLst>
            <a:lin ang="10800000" scaled="0"/>
          </a:gradFill>
          <a:ln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32" name="标题 1"/>
          <p:cNvSpPr txBox="1"/>
          <p:nvPr/>
        </p:nvSpPr>
        <p:spPr>
          <a:xfrm rot="0" flipH="0" flipV="0">
            <a:off x="8472171" y="3567754"/>
            <a:ext cx="2877819" cy="366707"/>
          </a:xfrm>
          <a:prstGeom prst="rect">
            <a:avLst/>
          </a:prstGeom>
          <a:noFill/>
          <a:ln>
            <a:noFill/>
          </a:ln>
        </p:spPr>
        <p:txBody>
          <a:bodyPr vert="horz" wrap="square" lIns="0" tIns="0" rIns="0" bIns="0" rtlCol="0" anchor="ctr"/>
          <a:lstStyle/>
          <a:p>
            <a:pPr algn="ctr">
              <a:lnSpc>
                <a:spcPct val="12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兼具两种商业模式</a:t>
            </a:r>
            <a:endParaRPr kumimoji="1" lang="zh-CN" altLang="en-US"/>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6494780" cy="638196"/>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4">
                <a:ln>
                  <a:noFill/>
                </a:ln>
                <a:solidFill>
                  <a:srgbClr val="0D0D0D">
                    <a:alpha val="100000"/>
                  </a:srgbClr>
                </a:solidFill>
                <a:latin typeface="Source Han Sans CN Bold Bold"/>
                <a:ea typeface="Source Han Sans CN Bold Bold"/>
                <a:cs typeface="Source Han Sans CN Bold Bold"/>
              </a:rPr>
              <a:t>商业模式视角下数据资产的处置</a:t>
            </a:r>
            <a:endParaRPr kumimoji="1" lang="zh-CN" altLang="en-US"/>
          </a:p>
        </p:txBody>
      </p:sp>
      <p:sp>
        <p:nvSpPr>
          <p:cNvPr id="6" name="标题 1"/>
          <p:cNvSpPr txBox="1"/>
          <p:nvPr/>
        </p:nvSpPr>
        <p:spPr>
          <a:xfrm rot="0" flipH="0" flipV="0">
            <a:off x="922855" y="1962395"/>
            <a:ext cx="3051232" cy="3051394"/>
          </a:xfrm>
          <a:prstGeom prst="ellipse">
            <a:avLst/>
          </a:prstGeom>
          <a:solidFill>
            <a:schemeClr val="bg1"/>
          </a:solidFill>
          <a:ln w="1905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005392" y="1962395"/>
            <a:ext cx="3051232" cy="305139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336597" y="2108352"/>
            <a:ext cx="2759334" cy="2759480"/>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60400" y="3004783"/>
            <a:ext cx="966568" cy="966618"/>
          </a:xfrm>
          <a:prstGeom prst="ellipse">
            <a:avLst/>
          </a:prstGeom>
          <a:solidFill>
            <a:schemeClr val="accent1"/>
          </a:solidFill>
          <a:ln w="28575"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765357" y="3278311"/>
            <a:ext cx="2264784" cy="1108429"/>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及时确认收入、结转成本，结合企业商业模式采取不同收入确认方法。</a:t>
            </a:r>
            <a:endParaRPr kumimoji="1" lang="zh-CN" altLang="en-US"/>
          </a:p>
        </p:txBody>
      </p:sp>
      <p:sp>
        <p:nvSpPr>
          <p:cNvPr id="11" name="标题 1"/>
          <p:cNvSpPr txBox="1"/>
          <p:nvPr/>
        </p:nvSpPr>
        <p:spPr>
          <a:xfrm rot="0" flipH="0" flipV="0">
            <a:off x="938840" y="3301403"/>
            <a:ext cx="409688" cy="396470"/>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2" name="标题 1"/>
          <p:cNvSpPr txBox="1"/>
          <p:nvPr/>
        </p:nvSpPr>
        <p:spPr>
          <a:xfrm rot="0" flipH="0" flipV="0">
            <a:off x="1765357" y="2876040"/>
            <a:ext cx="2264784" cy="402271"/>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对外转移所有权</a:t>
            </a:r>
            <a:endParaRPr kumimoji="1" lang="zh-CN" altLang="en-US"/>
          </a:p>
        </p:txBody>
      </p:sp>
      <p:sp>
        <p:nvSpPr>
          <p:cNvPr id="13" name="标题 1"/>
          <p:cNvSpPr txBox="1"/>
          <p:nvPr/>
        </p:nvSpPr>
        <p:spPr>
          <a:xfrm rot="0" flipH="0" flipV="0">
            <a:off x="4634339" y="1962395"/>
            <a:ext cx="3051232" cy="3051394"/>
          </a:xfrm>
          <a:prstGeom prst="ellipse">
            <a:avLst/>
          </a:prstGeom>
          <a:solidFill>
            <a:schemeClr val="bg1"/>
          </a:solidFill>
          <a:ln w="1905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716876" y="1962395"/>
            <a:ext cx="3051232" cy="305139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5048081" y="2108352"/>
            <a:ext cx="2759334" cy="2759480"/>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4371884" y="3004783"/>
            <a:ext cx="966568" cy="966618"/>
          </a:xfrm>
          <a:prstGeom prst="ellipse">
            <a:avLst/>
          </a:prstGeom>
          <a:solidFill>
            <a:schemeClr val="accent1"/>
          </a:solidFill>
          <a:ln w="28575"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5476841" y="3278311"/>
            <a:ext cx="2264784" cy="1108429"/>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确认收入，按公允价值和预计剩余使用年限分期结转成本。</a:t>
            </a:r>
            <a:endParaRPr kumimoji="1" lang="zh-CN" altLang="en-US"/>
          </a:p>
        </p:txBody>
      </p:sp>
      <p:sp>
        <p:nvSpPr>
          <p:cNvPr id="18" name="标题 1"/>
          <p:cNvSpPr txBox="1"/>
          <p:nvPr/>
        </p:nvSpPr>
        <p:spPr>
          <a:xfrm rot="0" flipH="0" flipV="0">
            <a:off x="4650324" y="3294794"/>
            <a:ext cx="409688" cy="409688"/>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9" name="标题 1"/>
          <p:cNvSpPr txBox="1"/>
          <p:nvPr/>
        </p:nvSpPr>
        <p:spPr>
          <a:xfrm rot="0" flipH="0" flipV="0">
            <a:off x="5476841" y="2876040"/>
            <a:ext cx="2264784" cy="402271"/>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授予第三方使用权</a:t>
            </a:r>
            <a:endParaRPr kumimoji="1" lang="zh-CN" altLang="en-US"/>
          </a:p>
        </p:txBody>
      </p:sp>
      <p:sp>
        <p:nvSpPr>
          <p:cNvPr id="20" name="标题 1"/>
          <p:cNvSpPr txBox="1"/>
          <p:nvPr/>
        </p:nvSpPr>
        <p:spPr>
          <a:xfrm rot="0" flipH="0" flipV="0">
            <a:off x="8345825" y="1962395"/>
            <a:ext cx="3051232" cy="3051394"/>
          </a:xfrm>
          <a:prstGeom prst="ellipse">
            <a:avLst/>
          </a:prstGeom>
          <a:solidFill>
            <a:schemeClr val="bg1"/>
          </a:solidFill>
          <a:ln w="1905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8428362" y="1962395"/>
            <a:ext cx="3051232" cy="305139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8759566" y="2108352"/>
            <a:ext cx="2759334" cy="2759480"/>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8083370" y="3004783"/>
            <a:ext cx="966568" cy="966618"/>
          </a:xfrm>
          <a:prstGeom prst="ellipse">
            <a:avLst/>
          </a:prstGeom>
          <a:solidFill>
            <a:schemeClr val="accent1"/>
          </a:solidFill>
          <a:ln w="28575"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9188327" y="3278311"/>
            <a:ext cx="2264784" cy="1108429"/>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数据资产不再适用时进行报废处置，结转账面价值及摊销、减值金额，差额计入相关科目。</a:t>
            </a:r>
            <a:endParaRPr kumimoji="1" lang="zh-CN" altLang="en-US"/>
          </a:p>
        </p:txBody>
      </p:sp>
      <p:sp>
        <p:nvSpPr>
          <p:cNvPr id="25" name="标题 1"/>
          <p:cNvSpPr txBox="1"/>
          <p:nvPr/>
        </p:nvSpPr>
        <p:spPr>
          <a:xfrm rot="0" flipH="0" flipV="0">
            <a:off x="8361810" y="3310143"/>
            <a:ext cx="409688" cy="378990"/>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6" name="标题 1"/>
          <p:cNvSpPr txBox="1"/>
          <p:nvPr/>
        </p:nvSpPr>
        <p:spPr>
          <a:xfrm rot="0" flipH="0" flipV="0">
            <a:off x="9188327" y="2876040"/>
            <a:ext cx="2264784" cy="402271"/>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以自用为目的</a:t>
            </a:r>
            <a:endParaRPr kumimoji="1" lang="zh-CN" altLang="en-US"/>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7866380" cy="639359"/>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61">
                <a:ln>
                  <a:noFill/>
                </a:ln>
                <a:solidFill>
                  <a:srgbClr val="0D0D0D">
                    <a:alpha val="100000"/>
                  </a:srgbClr>
                </a:solidFill>
                <a:latin typeface="Source Han Sans CN Bold Bold"/>
                <a:ea typeface="Source Han Sans CN Bold Bold"/>
                <a:cs typeface="Source Han Sans CN Bold Bold"/>
              </a:rPr>
              <a:t>商业模式视角下数据资产的列报与披露</a:t>
            </a:r>
            <a:endParaRPr kumimoji="1" lang="zh-CN" altLang="en-US"/>
          </a:p>
        </p:txBody>
      </p:sp>
      <p:sp>
        <p:nvSpPr>
          <p:cNvPr id="6" name="标题 1"/>
          <p:cNvSpPr txBox="1"/>
          <p:nvPr/>
        </p:nvSpPr>
        <p:spPr>
          <a:xfrm rot="0" flipH="0" flipV="0">
            <a:off x="6268772" y="5289858"/>
            <a:ext cx="4279658" cy="405364"/>
          </a:xfrm>
          <a:custGeom>
            <a:avLst/>
            <a:gdLst>
              <a:gd name="connsiteX0" fmla="*/ 0 w 4279658"/>
              <a:gd name="connsiteY0" fmla="*/ 202681 h 405364"/>
              <a:gd name="connsiteX1" fmla="*/ 0 w 4279658"/>
              <a:gd name="connsiteY1" fmla="*/ 202682 h 405364"/>
              <a:gd name="connsiteX2" fmla="*/ 0 w 4279658"/>
              <a:gd name="connsiteY2" fmla="*/ 202682 h 405364"/>
              <a:gd name="connsiteX3" fmla="*/ 202682 w 4279658"/>
              <a:gd name="connsiteY3" fmla="*/ 0 h 405364"/>
              <a:gd name="connsiteX4" fmla="*/ 1385839 w 4279658"/>
              <a:gd name="connsiteY4" fmla="*/ 0 h 405364"/>
              <a:gd name="connsiteX5" fmla="*/ 1403938 w 4279658"/>
              <a:gd name="connsiteY5" fmla="*/ 1825 h 405364"/>
              <a:gd name="connsiteX6" fmla="*/ 3910786 w 4279658"/>
              <a:gd name="connsiteY6" fmla="*/ 1825 h 405364"/>
              <a:gd name="connsiteX7" fmla="*/ 3944173 w 4279658"/>
              <a:gd name="connsiteY7" fmla="*/ 4093 h 405364"/>
              <a:gd name="connsiteX8" fmla="*/ 3969764 w 4279658"/>
              <a:gd name="connsiteY8" fmla="*/ 11822 h 405364"/>
              <a:gd name="connsiteX9" fmla="*/ 4267656 w 4279658"/>
              <a:gd name="connsiteY9" fmla="*/ 185129 h 405364"/>
              <a:gd name="connsiteX10" fmla="*/ 4279652 w 4279658"/>
              <a:gd name="connsiteY10" fmla="*/ 202857 h 405364"/>
              <a:gd name="connsiteX11" fmla="*/ 4268456 w 4279658"/>
              <a:gd name="connsiteY11" fmla="*/ 220811 h 405364"/>
              <a:gd name="connsiteX12" fmla="*/ 3977961 w 4279658"/>
              <a:gd name="connsiteY12" fmla="*/ 390489 h 405364"/>
              <a:gd name="connsiteX13" fmla="*/ 3951571 w 4279658"/>
              <a:gd name="connsiteY13" fmla="*/ 400487 h 405364"/>
              <a:gd name="connsiteX14" fmla="*/ 3914784 w 4279658"/>
              <a:gd name="connsiteY14" fmla="*/ 405269 h 405364"/>
              <a:gd name="connsiteX15" fmla="*/ 1386786 w 4279658"/>
              <a:gd name="connsiteY15" fmla="*/ 405269 h 405364"/>
              <a:gd name="connsiteX16" fmla="*/ 1385838 w 4279658"/>
              <a:gd name="connsiteY16" fmla="*/ 405364 h 405364"/>
              <a:gd name="connsiteX17" fmla="*/ 202682 w 4279658"/>
              <a:gd name="connsiteY17" fmla="*/ 405363 h 405364"/>
              <a:gd name="connsiteX18" fmla="*/ 15928 w 4279658"/>
              <a:gd name="connsiteY18" fmla="*/ 281574 h 405364"/>
              <a:gd name="connsiteX19" fmla="*/ 379 w 4279658"/>
              <a:gd name="connsiteY19" fmla="*/ 204555 h 405364"/>
              <a:gd name="connsiteX20" fmla="*/ 50 w 4279658"/>
              <a:gd name="connsiteY20" fmla="*/ 203674 h 405364"/>
              <a:gd name="connsiteX21" fmla="*/ 148 w 4279658"/>
              <a:gd name="connsiteY21" fmla="*/ 203414 h 405364"/>
              <a:gd name="connsiteX22" fmla="*/ 0 w 4279658"/>
              <a:gd name="connsiteY22" fmla="*/ 202682 h 405364"/>
              <a:gd name="connsiteX23" fmla="*/ 15928 w 4279658"/>
              <a:gd name="connsiteY23" fmla="*/ 123789 h 405364"/>
              <a:gd name="connsiteX24" fmla="*/ 202682 w 4279658"/>
              <a:gd name="connsiteY24" fmla="*/ 0 h 405364"/>
            </a:gdLst>
            <a:rect l="l" t="t" r="r" b="b"/>
            <a:pathLst>
              <a:path w="4279658" h="405364">
                <a:moveTo>
                  <a:pt x="0" y="202681"/>
                </a:moveTo>
                <a:lnTo>
                  <a:pt x="0" y="202682"/>
                </a:lnTo>
                <a:lnTo>
                  <a:pt x="0" y="202682"/>
                </a:lnTo>
                <a:close/>
                <a:moveTo>
                  <a:pt x="202682" y="0"/>
                </a:moveTo>
                <a:lnTo>
                  <a:pt x="1385839" y="0"/>
                </a:lnTo>
                <a:lnTo>
                  <a:pt x="1403938" y="1825"/>
                </a:lnTo>
                <a:lnTo>
                  <a:pt x="3910786" y="1825"/>
                </a:lnTo>
                <a:cubicBezTo>
                  <a:pt x="3922181" y="1465"/>
                  <a:pt x="3933577" y="2240"/>
                  <a:pt x="3944173" y="4093"/>
                </a:cubicBezTo>
                <a:cubicBezTo>
                  <a:pt x="3953970" y="5812"/>
                  <a:pt x="3962567" y="8496"/>
                  <a:pt x="3969764" y="11822"/>
                </a:cubicBezTo>
                <a:lnTo>
                  <a:pt x="4267656" y="185129"/>
                </a:lnTo>
                <a:cubicBezTo>
                  <a:pt x="4275254" y="190553"/>
                  <a:pt x="4279652" y="196563"/>
                  <a:pt x="4279652" y="202857"/>
                </a:cubicBezTo>
                <a:cubicBezTo>
                  <a:pt x="4279852" y="209075"/>
                  <a:pt x="4275654" y="215387"/>
                  <a:pt x="4268456" y="220811"/>
                </a:cubicBezTo>
                <a:lnTo>
                  <a:pt x="3977961" y="390489"/>
                </a:lnTo>
                <a:cubicBezTo>
                  <a:pt x="3970964" y="394591"/>
                  <a:pt x="3961967" y="397955"/>
                  <a:pt x="3951571" y="400487"/>
                </a:cubicBezTo>
                <a:cubicBezTo>
                  <a:pt x="3940375" y="403247"/>
                  <a:pt x="3927779" y="404872"/>
                  <a:pt x="3914784" y="405269"/>
                </a:cubicBezTo>
                <a:lnTo>
                  <a:pt x="1386786" y="405269"/>
                </a:lnTo>
                <a:lnTo>
                  <a:pt x="1385838" y="405364"/>
                </a:lnTo>
                <a:lnTo>
                  <a:pt x="202682" y="405363"/>
                </a:lnTo>
                <a:cubicBezTo>
                  <a:pt x="118729" y="405363"/>
                  <a:pt x="46697" y="354320"/>
                  <a:pt x="15928" y="281574"/>
                </a:cubicBezTo>
                <a:lnTo>
                  <a:pt x="379" y="204555"/>
                </a:lnTo>
                <a:lnTo>
                  <a:pt x="50" y="203674"/>
                </a:lnTo>
                <a:lnTo>
                  <a:pt x="148" y="203414"/>
                </a:lnTo>
                <a:lnTo>
                  <a:pt x="0" y="202682"/>
                </a:lnTo>
                <a:lnTo>
                  <a:pt x="15928" y="123789"/>
                </a:lnTo>
                <a:cubicBezTo>
                  <a:pt x="46697" y="51044"/>
                  <a:pt x="118729" y="0"/>
                  <a:pt x="202682" y="0"/>
                </a:cubicBezTo>
                <a:close/>
              </a:path>
            </a:pathLst>
          </a:custGeom>
          <a:solidFill>
            <a:schemeClr val="accent2"/>
          </a:solidFill>
          <a:ln cap="flat">
            <a:noFill/>
            <a:prstDash val="solid"/>
            <a:miter/>
          </a:ln>
          <a:effectLst/>
        </p:spPr>
        <p:txBody>
          <a:bodyPr vert="horz" wrap="square" lIns="50800" tIns="50800" rIns="50800" bIns="50800" rtlCol="0" anchor="ctr"/>
          <a:lstStyle/>
          <a:p>
            <a:pPr algn="l">
              <a:lnSpc>
                <a:spcPct val="110000"/>
              </a:lnSpc>
            </a:pPr>
            <a:endParaRPr kumimoji="1" lang="zh-CN" altLang="en-US"/>
          </a:p>
        </p:txBody>
      </p:sp>
      <p:sp>
        <p:nvSpPr>
          <p:cNvPr id="7" name="标题 1"/>
          <p:cNvSpPr txBox="1"/>
          <p:nvPr/>
        </p:nvSpPr>
        <p:spPr>
          <a:xfrm rot="16200000" flipH="0" flipV="0">
            <a:off x="6617520" y="5415346"/>
            <a:ext cx="151716" cy="155911"/>
          </a:xfrm>
          <a:custGeom>
            <a:avLst/>
            <a:gdLst/>
            <a:rect l="0" t="0" r="r" b="b"/>
            <a:pathLst>
              <a:path w="21519" h="21600" extrusionOk="0">
                <a:moveTo>
                  <a:pt x="10759" y="21600"/>
                </a:moveTo>
                <a:cubicBezTo>
                  <a:pt x="10540" y="21600"/>
                  <a:pt x="10329" y="21437"/>
                  <a:pt x="10174" y="21148"/>
                </a:cubicBezTo>
                <a:lnTo>
                  <a:pt x="242" y="2634"/>
                </a:lnTo>
                <a:cubicBezTo>
                  <a:pt x="-81" y="2031"/>
                  <a:pt x="-81" y="1054"/>
                  <a:pt x="242" y="452"/>
                </a:cubicBezTo>
                <a:cubicBezTo>
                  <a:pt x="398" y="163"/>
                  <a:pt x="608" y="0"/>
                  <a:pt x="827" y="0"/>
                </a:cubicBezTo>
                <a:lnTo>
                  <a:pt x="20691" y="0"/>
                </a:lnTo>
                <a:cubicBezTo>
                  <a:pt x="21149" y="0"/>
                  <a:pt x="21519" y="691"/>
                  <a:pt x="21519" y="1543"/>
                </a:cubicBezTo>
                <a:cubicBezTo>
                  <a:pt x="21519" y="1952"/>
                  <a:pt x="21432" y="2344"/>
                  <a:pt x="21277" y="2634"/>
                </a:cubicBezTo>
                <a:lnTo>
                  <a:pt x="11345" y="21148"/>
                </a:lnTo>
                <a:cubicBezTo>
                  <a:pt x="11189" y="21437"/>
                  <a:pt x="10979" y="21600"/>
                  <a:pt x="10759" y="21600"/>
                </a:cubicBezTo>
                <a:close/>
              </a:path>
            </a:pathLst>
          </a:custGeom>
          <a:solidFill>
            <a:schemeClr val="bg1"/>
          </a:solidFill>
          <a:ln cap="flat">
            <a:noFill/>
            <a:prstDash val="solid"/>
            <a:miter/>
          </a:ln>
          <a:effectLst/>
        </p:spPr>
        <p:txBody>
          <a:bodyPr vert="horz" wrap="square" lIns="45719" tIns="45719" rIns="45719" bIns="45719" rtlCol="0" anchor="ctr"/>
          <a:lstStyle/>
          <a:p>
            <a:pPr algn="l">
              <a:lnSpc>
                <a:spcPct val="110000"/>
              </a:lnSpc>
            </a:pPr>
            <a:endParaRPr kumimoji="1" lang="zh-CN" altLang="en-US"/>
          </a:p>
        </p:txBody>
      </p:sp>
      <p:sp>
        <p:nvSpPr>
          <p:cNvPr id="8" name="标题 1"/>
          <p:cNvSpPr txBox="1"/>
          <p:nvPr/>
        </p:nvSpPr>
        <p:spPr>
          <a:xfrm rot="0" flipH="0" flipV="0">
            <a:off x="7243938" y="5346490"/>
            <a:ext cx="2324100" cy="338546"/>
          </a:xfrm>
          <a:prstGeom prst="rect">
            <a:avLst/>
          </a:prstGeom>
          <a:noFill/>
          <a:ln w="12700" cap="flat">
            <a:noFill/>
            <a:miter/>
          </a:ln>
          <a:effectLst/>
        </p:spPr>
        <p:txBody>
          <a:bodyPr vert="horz" wrap="square" lIns="50800" tIns="50800" rIns="50800" bIns="50800" rtlCol="0" anchor="t">
            <a:spAutoFit/>
          </a:bodyPr>
          <a:lstStyle/>
          <a:p>
            <a:pPr algn="ctr">
              <a:lnSpc>
                <a:spcPct val="110000"/>
              </a:lnSpc>
            </a:pPr>
            <a:r>
              <a:rPr kumimoji="1" lang="en-US" altLang="zh-CN" sz="1400">
                <a:ln w="12700">
                  <a:noFill/>
                </a:ln>
                <a:solidFill>
                  <a:srgbClr val="FFFFFF">
                    <a:alpha val="100000"/>
                  </a:srgbClr>
                </a:solidFill>
                <a:latin typeface="OPPOSans H"/>
                <a:ea typeface="OPPOSans H"/>
                <a:cs typeface="OPPOSans H"/>
              </a:rPr>
              <a:t>PART 02</a:t>
            </a:r>
            <a:endParaRPr kumimoji="1" lang="zh-CN" altLang="en-US"/>
          </a:p>
        </p:txBody>
      </p:sp>
      <p:sp>
        <p:nvSpPr>
          <p:cNvPr id="9" name="标题 1"/>
          <p:cNvSpPr txBox="1"/>
          <p:nvPr/>
        </p:nvSpPr>
        <p:spPr>
          <a:xfrm rot="0" flipH="0" flipV="0">
            <a:off x="6313063" y="1567657"/>
            <a:ext cx="4850080" cy="2728485"/>
          </a:xfrm>
          <a:prstGeom prst="roundRect">
            <a:avLst>
              <a:gd name="adj" fmla="val 6436"/>
            </a:avLst>
          </a:prstGeom>
          <a:solidFill>
            <a:schemeClr val="bg1"/>
          </a:solidFill>
          <a:ln cap="sq">
            <a:noFill/>
            <a:prstDash val="solid"/>
            <a:miter/>
            <a:headEnd/>
            <a:tailEnd/>
          </a:ln>
          <a:effectLst>
            <a:outerShdw dist="127000" blurRad="381000" dir="2700000" sx="100000" sy="100000" kx="0" ky="0" algn="tl" rotWithShape="0">
              <a:schemeClr val="tx1">
                <a:lumMod val="85000"/>
                <a:lumOff val="15000"/>
                <a:alpha val="15000"/>
              </a:schemeClr>
            </a:outerShdw>
          </a:effectLst>
        </p:spPr>
        <p:txBody>
          <a:bodyPr vert="horz" wrap="square" lIns="38102" tIns="38102" rIns="38102" bIns="38102" rtlCol="0" anchor="ctr"/>
          <a:lstStyle/>
          <a:p>
            <a:pPr algn="ctr">
              <a:lnSpc>
                <a:spcPct val="110000"/>
              </a:lnSpc>
            </a:pPr>
            <a:endParaRPr kumimoji="1" lang="zh-CN" altLang="en-US"/>
          </a:p>
        </p:txBody>
      </p:sp>
      <p:sp>
        <p:nvSpPr>
          <p:cNvPr id="10" name="标题 1"/>
          <p:cNvSpPr txBox="1"/>
          <p:nvPr/>
        </p:nvSpPr>
        <p:spPr>
          <a:xfrm rot="0" flipH="0" flipV="0">
            <a:off x="6314077" y="1567706"/>
            <a:ext cx="4848052" cy="171269"/>
          </a:xfrm>
          <a:custGeom>
            <a:avLst/>
            <a:gdLst/>
            <a:rect l="0" t="0" r="r" b="b"/>
            <a:pathLst>
              <a:path w="21600" h="21598" extrusionOk="0">
                <a:moveTo>
                  <a:pt x="1730" y="0"/>
                </a:moveTo>
                <a:cubicBezTo>
                  <a:pt x="1220" y="0"/>
                  <a:pt x="914" y="-2"/>
                  <a:pt x="711" y="1259"/>
                </a:cubicBezTo>
                <a:cubicBezTo>
                  <a:pt x="417" y="2844"/>
                  <a:pt x="187" y="6279"/>
                  <a:pt x="80" y="10634"/>
                </a:cubicBezTo>
                <a:cubicBezTo>
                  <a:pt x="14" y="12980"/>
                  <a:pt x="3" y="16721"/>
                  <a:pt x="0" y="21598"/>
                </a:cubicBezTo>
                <a:lnTo>
                  <a:pt x="21600" y="21598"/>
                </a:lnTo>
                <a:cubicBezTo>
                  <a:pt x="21597" y="16721"/>
                  <a:pt x="21586" y="12980"/>
                  <a:pt x="21520" y="10634"/>
                </a:cubicBezTo>
                <a:cubicBezTo>
                  <a:pt x="21413" y="6279"/>
                  <a:pt x="21181" y="2844"/>
                  <a:pt x="20887" y="1259"/>
                </a:cubicBezTo>
                <a:cubicBezTo>
                  <a:pt x="20683" y="-2"/>
                  <a:pt x="20378" y="0"/>
                  <a:pt x="19868" y="0"/>
                </a:cubicBezTo>
                <a:lnTo>
                  <a:pt x="1730" y="0"/>
                </a:lnTo>
                <a:close/>
              </a:path>
            </a:pathLst>
          </a:custGeom>
          <a:solidFill>
            <a:schemeClr val="accent2"/>
          </a:solidFill>
          <a:ln cap="flat">
            <a:noFill/>
            <a:prstDash val="solid"/>
            <a:miter/>
          </a:ln>
          <a:effectLst/>
        </p:spPr>
        <p:txBody>
          <a:bodyPr vert="horz" wrap="square" lIns="0" tIns="0" rIns="0" bIns="0" rtlCol="0" anchor="ctr"/>
          <a:lstStyle/>
          <a:p>
            <a:pPr algn="l">
              <a:lnSpc>
                <a:spcPct val="110000"/>
              </a:lnSpc>
            </a:pPr>
            <a:endParaRPr kumimoji="1" lang="zh-CN" altLang="en-US"/>
          </a:p>
        </p:txBody>
      </p:sp>
      <p:sp>
        <p:nvSpPr>
          <p:cNvPr id="11" name="标题 1"/>
          <p:cNvSpPr txBox="1"/>
          <p:nvPr/>
        </p:nvSpPr>
        <p:spPr>
          <a:xfrm rot="0" flipH="0" flipV="0">
            <a:off x="1028857" y="5289858"/>
            <a:ext cx="4279658" cy="405364"/>
          </a:xfrm>
          <a:custGeom>
            <a:avLst/>
            <a:gdLst>
              <a:gd name="connsiteX0" fmla="*/ 0 w 4279658"/>
              <a:gd name="connsiteY0" fmla="*/ 202681 h 405364"/>
              <a:gd name="connsiteX1" fmla="*/ 0 w 4279658"/>
              <a:gd name="connsiteY1" fmla="*/ 202682 h 405364"/>
              <a:gd name="connsiteX2" fmla="*/ 0 w 4279658"/>
              <a:gd name="connsiteY2" fmla="*/ 202682 h 405364"/>
              <a:gd name="connsiteX3" fmla="*/ 202682 w 4279658"/>
              <a:gd name="connsiteY3" fmla="*/ 0 h 405364"/>
              <a:gd name="connsiteX4" fmla="*/ 1385839 w 4279658"/>
              <a:gd name="connsiteY4" fmla="*/ 0 h 405364"/>
              <a:gd name="connsiteX5" fmla="*/ 1403938 w 4279658"/>
              <a:gd name="connsiteY5" fmla="*/ 1825 h 405364"/>
              <a:gd name="connsiteX6" fmla="*/ 3910786 w 4279658"/>
              <a:gd name="connsiteY6" fmla="*/ 1825 h 405364"/>
              <a:gd name="connsiteX7" fmla="*/ 3944173 w 4279658"/>
              <a:gd name="connsiteY7" fmla="*/ 4093 h 405364"/>
              <a:gd name="connsiteX8" fmla="*/ 3969764 w 4279658"/>
              <a:gd name="connsiteY8" fmla="*/ 11822 h 405364"/>
              <a:gd name="connsiteX9" fmla="*/ 4267657 w 4279658"/>
              <a:gd name="connsiteY9" fmla="*/ 185129 h 405364"/>
              <a:gd name="connsiteX10" fmla="*/ 4279652 w 4279658"/>
              <a:gd name="connsiteY10" fmla="*/ 202857 h 405364"/>
              <a:gd name="connsiteX11" fmla="*/ 4268456 w 4279658"/>
              <a:gd name="connsiteY11" fmla="*/ 220811 h 405364"/>
              <a:gd name="connsiteX12" fmla="*/ 3977961 w 4279658"/>
              <a:gd name="connsiteY12" fmla="*/ 390489 h 405364"/>
              <a:gd name="connsiteX13" fmla="*/ 3951571 w 4279658"/>
              <a:gd name="connsiteY13" fmla="*/ 400487 h 405364"/>
              <a:gd name="connsiteX14" fmla="*/ 3914784 w 4279658"/>
              <a:gd name="connsiteY14" fmla="*/ 405269 h 405364"/>
              <a:gd name="connsiteX15" fmla="*/ 1386786 w 4279658"/>
              <a:gd name="connsiteY15" fmla="*/ 405269 h 405364"/>
              <a:gd name="connsiteX16" fmla="*/ 1385838 w 4279658"/>
              <a:gd name="connsiteY16" fmla="*/ 405364 h 405364"/>
              <a:gd name="connsiteX17" fmla="*/ 202682 w 4279658"/>
              <a:gd name="connsiteY17" fmla="*/ 405363 h 405364"/>
              <a:gd name="connsiteX18" fmla="*/ 15928 w 4279658"/>
              <a:gd name="connsiteY18" fmla="*/ 281574 h 405364"/>
              <a:gd name="connsiteX19" fmla="*/ 378 w 4279658"/>
              <a:gd name="connsiteY19" fmla="*/ 204555 h 405364"/>
              <a:gd name="connsiteX20" fmla="*/ 50 w 4279658"/>
              <a:gd name="connsiteY20" fmla="*/ 203674 h 405364"/>
              <a:gd name="connsiteX21" fmla="*/ 148 w 4279658"/>
              <a:gd name="connsiteY21" fmla="*/ 203414 h 405364"/>
              <a:gd name="connsiteX22" fmla="*/ 0 w 4279658"/>
              <a:gd name="connsiteY22" fmla="*/ 202682 h 405364"/>
              <a:gd name="connsiteX23" fmla="*/ 15928 w 4279658"/>
              <a:gd name="connsiteY23" fmla="*/ 123789 h 405364"/>
              <a:gd name="connsiteX24" fmla="*/ 202682 w 4279658"/>
              <a:gd name="connsiteY24" fmla="*/ 0 h 405364"/>
            </a:gdLst>
            <a:rect l="l" t="t" r="r" b="b"/>
            <a:pathLst>
              <a:path w="4279658" h="405364">
                <a:moveTo>
                  <a:pt x="0" y="202681"/>
                </a:moveTo>
                <a:lnTo>
                  <a:pt x="0" y="202682"/>
                </a:lnTo>
                <a:lnTo>
                  <a:pt x="0" y="202682"/>
                </a:lnTo>
                <a:close/>
                <a:moveTo>
                  <a:pt x="202682" y="0"/>
                </a:moveTo>
                <a:lnTo>
                  <a:pt x="1385839" y="0"/>
                </a:lnTo>
                <a:lnTo>
                  <a:pt x="1403938" y="1825"/>
                </a:lnTo>
                <a:lnTo>
                  <a:pt x="3910786" y="1825"/>
                </a:lnTo>
                <a:cubicBezTo>
                  <a:pt x="3922181" y="1465"/>
                  <a:pt x="3933577" y="2240"/>
                  <a:pt x="3944173" y="4093"/>
                </a:cubicBezTo>
                <a:cubicBezTo>
                  <a:pt x="3953970" y="5812"/>
                  <a:pt x="3962567" y="8496"/>
                  <a:pt x="3969764" y="11822"/>
                </a:cubicBezTo>
                <a:lnTo>
                  <a:pt x="4267657" y="185129"/>
                </a:lnTo>
                <a:cubicBezTo>
                  <a:pt x="4275254" y="190553"/>
                  <a:pt x="4279652" y="196563"/>
                  <a:pt x="4279652" y="202857"/>
                </a:cubicBezTo>
                <a:cubicBezTo>
                  <a:pt x="4279852" y="209075"/>
                  <a:pt x="4275654" y="215387"/>
                  <a:pt x="4268456" y="220811"/>
                </a:cubicBezTo>
                <a:lnTo>
                  <a:pt x="3977961" y="390489"/>
                </a:lnTo>
                <a:cubicBezTo>
                  <a:pt x="3970964" y="394591"/>
                  <a:pt x="3961967" y="397955"/>
                  <a:pt x="3951571" y="400487"/>
                </a:cubicBezTo>
                <a:cubicBezTo>
                  <a:pt x="3940375" y="403247"/>
                  <a:pt x="3927779" y="404872"/>
                  <a:pt x="3914784" y="405269"/>
                </a:cubicBezTo>
                <a:lnTo>
                  <a:pt x="1386786" y="405269"/>
                </a:lnTo>
                <a:lnTo>
                  <a:pt x="1385838" y="405364"/>
                </a:lnTo>
                <a:lnTo>
                  <a:pt x="202682" y="405363"/>
                </a:lnTo>
                <a:cubicBezTo>
                  <a:pt x="118729" y="405363"/>
                  <a:pt x="46697" y="354320"/>
                  <a:pt x="15928" y="281574"/>
                </a:cubicBezTo>
                <a:lnTo>
                  <a:pt x="378" y="204555"/>
                </a:lnTo>
                <a:lnTo>
                  <a:pt x="50" y="203674"/>
                </a:lnTo>
                <a:lnTo>
                  <a:pt x="148" y="203414"/>
                </a:lnTo>
                <a:lnTo>
                  <a:pt x="0" y="202682"/>
                </a:lnTo>
                <a:lnTo>
                  <a:pt x="15928" y="123789"/>
                </a:lnTo>
                <a:cubicBezTo>
                  <a:pt x="46697" y="51044"/>
                  <a:pt x="118729" y="0"/>
                  <a:pt x="202682" y="0"/>
                </a:cubicBezTo>
                <a:close/>
              </a:path>
            </a:pathLst>
          </a:custGeom>
          <a:solidFill>
            <a:schemeClr val="accent1"/>
          </a:solidFill>
          <a:ln cap="flat">
            <a:noFill/>
            <a:prstDash val="solid"/>
            <a:miter/>
          </a:ln>
          <a:effectLst/>
        </p:spPr>
        <p:txBody>
          <a:bodyPr vert="horz" wrap="square" lIns="50800" tIns="50800" rIns="50800" bIns="50800" rtlCol="0" anchor="ctr"/>
          <a:lstStyle/>
          <a:p>
            <a:pPr algn="l">
              <a:lnSpc>
                <a:spcPct val="110000"/>
              </a:lnSpc>
            </a:pPr>
            <a:endParaRPr kumimoji="1" lang="zh-CN" altLang="en-US"/>
          </a:p>
        </p:txBody>
      </p:sp>
      <p:sp>
        <p:nvSpPr>
          <p:cNvPr id="12" name="标题 1"/>
          <p:cNvSpPr txBox="1"/>
          <p:nvPr/>
        </p:nvSpPr>
        <p:spPr>
          <a:xfrm rot="16200000" flipH="0" flipV="0">
            <a:off x="1377606" y="5415346"/>
            <a:ext cx="151717" cy="155911"/>
          </a:xfrm>
          <a:custGeom>
            <a:avLst/>
            <a:gdLst/>
            <a:rect l="0" t="0" r="r" b="b"/>
            <a:pathLst>
              <a:path w="21519" h="21600" extrusionOk="0">
                <a:moveTo>
                  <a:pt x="10759" y="21600"/>
                </a:moveTo>
                <a:cubicBezTo>
                  <a:pt x="10540" y="21600"/>
                  <a:pt x="10329" y="21437"/>
                  <a:pt x="10174" y="21148"/>
                </a:cubicBezTo>
                <a:lnTo>
                  <a:pt x="242" y="2634"/>
                </a:lnTo>
                <a:cubicBezTo>
                  <a:pt x="-81" y="2031"/>
                  <a:pt x="-81" y="1054"/>
                  <a:pt x="242" y="452"/>
                </a:cubicBezTo>
                <a:cubicBezTo>
                  <a:pt x="398" y="163"/>
                  <a:pt x="608" y="0"/>
                  <a:pt x="827" y="0"/>
                </a:cubicBezTo>
                <a:lnTo>
                  <a:pt x="20691" y="0"/>
                </a:lnTo>
                <a:cubicBezTo>
                  <a:pt x="21149" y="0"/>
                  <a:pt x="21519" y="691"/>
                  <a:pt x="21519" y="1543"/>
                </a:cubicBezTo>
                <a:cubicBezTo>
                  <a:pt x="21519" y="1952"/>
                  <a:pt x="21432" y="2344"/>
                  <a:pt x="21277" y="2634"/>
                </a:cubicBezTo>
                <a:lnTo>
                  <a:pt x="11345" y="21148"/>
                </a:lnTo>
                <a:cubicBezTo>
                  <a:pt x="11189" y="21437"/>
                  <a:pt x="10979" y="21600"/>
                  <a:pt x="10759" y="21600"/>
                </a:cubicBezTo>
                <a:close/>
              </a:path>
            </a:pathLst>
          </a:custGeom>
          <a:solidFill>
            <a:schemeClr val="bg1"/>
          </a:solidFill>
          <a:ln cap="flat">
            <a:noFill/>
            <a:prstDash val="solid"/>
            <a:miter/>
          </a:ln>
          <a:effectLst/>
        </p:spPr>
        <p:txBody>
          <a:bodyPr vert="horz" wrap="square" lIns="45719" tIns="45719" rIns="45719" bIns="45719" rtlCol="0" anchor="ctr"/>
          <a:lstStyle/>
          <a:p>
            <a:pPr algn="l">
              <a:lnSpc>
                <a:spcPct val="110000"/>
              </a:lnSpc>
            </a:pPr>
            <a:endParaRPr kumimoji="1" lang="zh-CN" altLang="en-US"/>
          </a:p>
        </p:txBody>
      </p:sp>
      <p:sp>
        <p:nvSpPr>
          <p:cNvPr id="13" name="标题 1"/>
          <p:cNvSpPr txBox="1"/>
          <p:nvPr/>
        </p:nvSpPr>
        <p:spPr>
          <a:xfrm rot="0" flipH="0" flipV="0">
            <a:off x="2004023" y="5346490"/>
            <a:ext cx="2324100" cy="338546"/>
          </a:xfrm>
          <a:prstGeom prst="rect">
            <a:avLst/>
          </a:prstGeom>
          <a:noFill/>
          <a:ln w="12700" cap="flat">
            <a:noFill/>
            <a:miter/>
          </a:ln>
          <a:effectLst/>
        </p:spPr>
        <p:txBody>
          <a:bodyPr vert="horz" wrap="square" lIns="50800" tIns="50800" rIns="50800" bIns="50800" rtlCol="0" anchor="t">
            <a:spAutoFit/>
          </a:bodyPr>
          <a:lstStyle/>
          <a:p>
            <a:pPr algn="ctr">
              <a:lnSpc>
                <a:spcPct val="110000"/>
              </a:lnSpc>
            </a:pPr>
            <a:r>
              <a:rPr kumimoji="1" lang="en-US" altLang="zh-CN" sz="1400">
                <a:ln w="12700">
                  <a:noFill/>
                </a:ln>
                <a:solidFill>
                  <a:srgbClr val="FFFFFF">
                    <a:alpha val="100000"/>
                  </a:srgbClr>
                </a:solidFill>
                <a:latin typeface="OPPOSans H"/>
                <a:ea typeface="OPPOSans H"/>
                <a:cs typeface="OPPOSans H"/>
              </a:rPr>
              <a:t>PART 01</a:t>
            </a:r>
            <a:endParaRPr kumimoji="1" lang="zh-CN" altLang="en-US"/>
          </a:p>
        </p:txBody>
      </p:sp>
      <p:sp>
        <p:nvSpPr>
          <p:cNvPr id="14" name="标题 1"/>
          <p:cNvSpPr txBox="1"/>
          <p:nvPr/>
        </p:nvSpPr>
        <p:spPr>
          <a:xfrm rot="0" flipH="0" flipV="0">
            <a:off x="1073148" y="2140554"/>
            <a:ext cx="4850080" cy="2728485"/>
          </a:xfrm>
          <a:prstGeom prst="roundRect">
            <a:avLst>
              <a:gd name="adj" fmla="val 6436"/>
            </a:avLst>
          </a:prstGeom>
          <a:solidFill>
            <a:schemeClr val="bg1"/>
          </a:solidFill>
          <a:ln cap="sq">
            <a:noFill/>
            <a:prstDash val="solid"/>
            <a:miter/>
            <a:headEnd/>
            <a:tailEnd/>
          </a:ln>
          <a:effectLst>
            <a:outerShdw dist="127000" blurRad="381000" dir="2700000" sx="100000" sy="100000" kx="0" ky="0" algn="tl" rotWithShape="0">
              <a:schemeClr val="tx1">
                <a:lumMod val="85000"/>
                <a:lumOff val="15000"/>
                <a:alpha val="15000"/>
              </a:schemeClr>
            </a:outerShdw>
          </a:effectLst>
        </p:spPr>
        <p:txBody>
          <a:bodyPr vert="horz" wrap="square" lIns="38102" tIns="38102" rIns="38102" bIns="38102" rtlCol="0" anchor="ctr"/>
          <a:lstStyle/>
          <a:p>
            <a:pPr algn="ctr">
              <a:lnSpc>
                <a:spcPct val="110000"/>
              </a:lnSpc>
            </a:pPr>
            <a:endParaRPr kumimoji="1" lang="zh-CN" altLang="en-US"/>
          </a:p>
        </p:txBody>
      </p:sp>
      <p:sp>
        <p:nvSpPr>
          <p:cNvPr id="15" name="标题 1"/>
          <p:cNvSpPr txBox="1"/>
          <p:nvPr/>
        </p:nvSpPr>
        <p:spPr>
          <a:xfrm rot="0" flipH="0" flipV="0">
            <a:off x="1074162" y="2140603"/>
            <a:ext cx="4848052" cy="171269"/>
          </a:xfrm>
          <a:custGeom>
            <a:avLst/>
            <a:gdLst/>
            <a:rect l="0" t="0" r="r" b="b"/>
            <a:pathLst>
              <a:path w="21600" h="21598" extrusionOk="0">
                <a:moveTo>
                  <a:pt x="1730" y="0"/>
                </a:moveTo>
                <a:cubicBezTo>
                  <a:pt x="1220" y="0"/>
                  <a:pt x="914" y="-2"/>
                  <a:pt x="711" y="1259"/>
                </a:cubicBezTo>
                <a:cubicBezTo>
                  <a:pt x="417" y="2844"/>
                  <a:pt x="187" y="6279"/>
                  <a:pt x="80" y="10634"/>
                </a:cubicBezTo>
                <a:cubicBezTo>
                  <a:pt x="14" y="12980"/>
                  <a:pt x="3" y="16721"/>
                  <a:pt x="0" y="21598"/>
                </a:cubicBezTo>
                <a:lnTo>
                  <a:pt x="21600" y="21598"/>
                </a:lnTo>
                <a:cubicBezTo>
                  <a:pt x="21597" y="16721"/>
                  <a:pt x="21586" y="12980"/>
                  <a:pt x="21520" y="10634"/>
                </a:cubicBezTo>
                <a:cubicBezTo>
                  <a:pt x="21413" y="6279"/>
                  <a:pt x="21181" y="2844"/>
                  <a:pt x="20887" y="1259"/>
                </a:cubicBezTo>
                <a:cubicBezTo>
                  <a:pt x="20683" y="-2"/>
                  <a:pt x="20378" y="0"/>
                  <a:pt x="19868" y="0"/>
                </a:cubicBezTo>
                <a:lnTo>
                  <a:pt x="1730" y="0"/>
                </a:lnTo>
                <a:close/>
              </a:path>
            </a:pathLst>
          </a:custGeom>
          <a:solidFill>
            <a:schemeClr val="accent1"/>
          </a:solidFill>
          <a:ln cap="flat">
            <a:noFill/>
            <a:prstDash val="solid"/>
            <a:miter/>
          </a:ln>
          <a:effectLst/>
        </p:spPr>
        <p:txBody>
          <a:bodyPr vert="horz" wrap="square" lIns="0" tIns="0" rIns="0" bIns="0" rtlCol="0" anchor="ctr"/>
          <a:lstStyle/>
          <a:p>
            <a:pPr algn="l">
              <a:lnSpc>
                <a:spcPct val="110000"/>
              </a:lnSpc>
            </a:pPr>
            <a:endParaRPr kumimoji="1" lang="zh-CN" altLang="en-US"/>
          </a:p>
        </p:txBody>
      </p:sp>
      <p:sp>
        <p:nvSpPr>
          <p:cNvPr id="16" name="标题 1"/>
          <p:cNvSpPr txBox="1"/>
          <p:nvPr/>
        </p:nvSpPr>
        <p:spPr>
          <a:xfrm rot="0" flipH="0" flipV="0">
            <a:off x="1344695" y="2369025"/>
            <a:ext cx="4306986" cy="683689"/>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solidFill>
                  <a:srgbClr val="000000">
                    <a:alpha val="100000"/>
                  </a:srgbClr>
                </a:solidFill>
                <a:latin typeface="Source Han Sans CN Bold Bold"/>
                <a:ea typeface="Source Han Sans CN Bold Bold"/>
                <a:cs typeface="Source Han Sans CN Bold Bold"/>
              </a:rPr>
              <a:t>表内列报</a:t>
            </a:r>
            <a:endParaRPr kumimoji="1" lang="zh-CN" altLang="en-US"/>
          </a:p>
        </p:txBody>
      </p:sp>
      <p:sp>
        <p:nvSpPr>
          <p:cNvPr id="17" name="标题 1"/>
          <p:cNvSpPr txBox="1"/>
          <p:nvPr/>
        </p:nvSpPr>
        <p:spPr>
          <a:xfrm rot="0" flipH="0" flipV="0">
            <a:off x="6584610" y="1801463"/>
            <a:ext cx="4306986" cy="683689"/>
          </a:xfrm>
          <a:prstGeom prst="rect">
            <a:avLst/>
          </a:prstGeom>
          <a:noFill/>
          <a:ln>
            <a:noFill/>
          </a:ln>
        </p:spPr>
        <p:txBody>
          <a:bodyPr vert="horz" wrap="square" lIns="0" tIns="0" rIns="0" bIns="0" rtlCol="0" anchor="b"/>
          <a:lstStyle/>
          <a:p>
            <a:pPr algn="l">
              <a:lnSpc>
                <a:spcPct val="130000"/>
              </a:lnSpc>
            </a:pPr>
            <a:r>
              <a:rPr kumimoji="1" lang="en-US" altLang="zh-CN" sz="1600">
                <a:ln w="12700">
                  <a:noFill/>
                </a:ln>
                <a:solidFill>
                  <a:srgbClr val="000000">
                    <a:alpha val="100000"/>
                  </a:srgbClr>
                </a:solidFill>
                <a:latin typeface="Source Han Sans CN Bold Bold"/>
                <a:ea typeface="Source Han Sans CN Bold Bold"/>
                <a:cs typeface="Source Han Sans CN Bold Bold"/>
              </a:rPr>
              <a:t>附注披露</a:t>
            </a:r>
            <a:endParaRPr kumimoji="1" lang="zh-CN" altLang="en-US"/>
          </a:p>
        </p:txBody>
      </p:sp>
      <p:sp>
        <p:nvSpPr>
          <p:cNvPr id="18" name="标题 1"/>
          <p:cNvSpPr txBox="1"/>
          <p:nvPr/>
        </p:nvSpPr>
        <p:spPr>
          <a:xfrm rot="0" flipH="0" flipV="0">
            <a:off x="1344842" y="3088285"/>
            <a:ext cx="4306693" cy="1639664"/>
          </a:xfrm>
          <a:prstGeom prst="rect">
            <a:avLst/>
          </a:prstGeom>
          <a:noFill/>
          <a:ln>
            <a:noFill/>
          </a:ln>
        </p:spPr>
        <p:txBody>
          <a:bodyPr vert="horz" wrap="square" lIns="0" tIns="0" rIns="0" bIns="0" rtlCol="0" anchor="t"/>
          <a:lstStyle/>
          <a:p>
            <a:pPr algn="l">
              <a:lnSpc>
                <a:spcPct val="150000"/>
              </a:lnSpc>
            </a:pPr>
            <a:r>
              <a:rPr kumimoji="1" lang="en-US" altLang="zh-CN" sz="1227">
                <a:ln w="12700">
                  <a:noFill/>
                </a:ln>
                <a:solidFill>
                  <a:srgbClr val="000000">
                    <a:alpha val="100000"/>
                  </a:srgbClr>
                </a:solidFill>
                <a:latin typeface="Source Han Sans CN Normal"/>
                <a:ea typeface="Source Han Sans CN Normal"/>
                <a:cs typeface="Source Han Sans CN Normal"/>
              </a:rPr>
              <a:t>内部经营使用的数据资产在“无形资产”下新设“数据资产”科目，期末按账面价值填列；外部交易的数据资产在“存货”下新设“数据资产”科目，按相应方式填列。
根据资产流动性，外部出售转移所有权的数据资产列示在流动资产“存货”项目中，其他列示在非流动资产“无形资产”项目中。</a:t>
            </a:r>
            <a:endParaRPr kumimoji="1" lang="zh-CN" altLang="en-US"/>
          </a:p>
        </p:txBody>
      </p:sp>
      <p:sp>
        <p:nvSpPr>
          <p:cNvPr id="19" name="标题 1"/>
          <p:cNvSpPr txBox="1"/>
          <p:nvPr/>
        </p:nvSpPr>
        <p:spPr>
          <a:xfrm rot="0" flipH="0" flipV="0">
            <a:off x="6584757" y="2513602"/>
            <a:ext cx="4306693" cy="1639664"/>
          </a:xfrm>
          <a:prstGeom prst="rect">
            <a:avLst/>
          </a:prstGeom>
          <a:noFill/>
          <a:ln>
            <a:noFill/>
          </a:ln>
        </p:spPr>
        <p:txBody>
          <a:bodyPr vert="horz" wrap="square" lIns="0" tIns="0" rIns="0" bIns="0" rtlCol="0" anchor="t"/>
          <a:lstStyle/>
          <a:p>
            <a:pPr algn="l">
              <a:lnSpc>
                <a:spcPct val="150000"/>
              </a:lnSpc>
            </a:pPr>
            <a:r>
              <a:rPr kumimoji="1" lang="en-US" altLang="zh-CN" sz="1227">
                <a:ln w="12700">
                  <a:noFill/>
                </a:ln>
                <a:solidFill>
                  <a:srgbClr val="000000">
                    <a:alpha val="100000"/>
                  </a:srgbClr>
                </a:solidFill>
                <a:latin typeface="Source Han Sans CN Normal"/>
                <a:ea typeface="Source Han Sans CN Normal"/>
                <a:cs typeface="Source Han Sans CN Normal"/>
              </a:rPr>
              <a:t>符合资产确认标准的数据资源披露形成方式、权属情况等信息；不符合标准的数据资源披露未确认原因、取得方式等信息。</a:t>
            </a:r>
            <a:endParaRPr kumimoji="1" lang="zh-CN" altLang="en-US"/>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2"/>
          <p:cNvGrpSpPr/>
          <p:nvPr/>
        </p:nvGrpSpPr>
        <p:grpSpPr>
          <a:xfrm>
            <a:off x="2872346" y="1014170"/>
            <a:ext cx="491958" cy="4812157"/>
            <a:chOff x="2872346" y="1014170"/>
            <a:chExt cx="491958" cy="4812157"/>
          </a:xfrm>
        </p:grpSpPr>
        <p:pic>
          <p:nvPicPr>
            <p:cNvPr id="3" name="图片 3"/>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pic>
          <p:nvPicPr>
            <p:cNvPr id="4" name="图片 4"/>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grpSp>
      <p:sp>
        <p:nvSpPr>
          <p:cNvPr id="5" name="任意多边形 4"/>
          <p:cNvSpPr txBox="1"/>
          <p:nvPr/>
        </p:nvSpPr>
        <p:spPr>
          <a:xfrm rot="0" flipH="0" flipV="0">
            <a:off x="2423042" y="2319266"/>
            <a:ext cx="7643595" cy="1592519"/>
          </a:xfrm>
          <a:custGeom>
            <a:avLst/>
            <a:gdLst>
              <a:gd name="connsiteX0" fmla="*/ 0 w 5229817"/>
              <a:gd name="connsiteY0" fmla="*/ 0 h 1429030"/>
              <a:gd name="connsiteX1" fmla="*/ 4515302 w 5229817"/>
              <a:gd name="connsiteY1" fmla="*/ 0 h 1429030"/>
              <a:gd name="connsiteX2" fmla="*/ 5229817 w 5229817"/>
              <a:gd name="connsiteY2" fmla="*/ 714515 h 1429030"/>
              <a:gd name="connsiteX3" fmla="*/ 5229816 w 5229817"/>
              <a:gd name="connsiteY3" fmla="*/ 714515 h 1429030"/>
              <a:gd name="connsiteX4" fmla="*/ 4515301 w 5229817"/>
              <a:gd name="connsiteY4" fmla="*/ 1429030 h 1429030"/>
              <a:gd name="connsiteX5" fmla="*/ 0 w 5229817"/>
              <a:gd name="connsiteY5" fmla="*/ 1429029 h 1429030"/>
            </a:gdLst>
            <a:rect l="l" t="t" r="r" b="b"/>
            <a:pathLst>
              <a:path w="5229817" h="1429030">
                <a:moveTo>
                  <a:pt x="0" y="0"/>
                </a:moveTo>
                <a:lnTo>
                  <a:pt x="4515302" y="0"/>
                </a:lnTo>
                <a:cubicBezTo>
                  <a:pt x="4909918" y="0"/>
                  <a:pt x="5229817" y="319899"/>
                  <a:pt x="5229817" y="714515"/>
                </a:cubicBezTo>
                <a:lnTo>
                  <a:pt x="5229816" y="714515"/>
                </a:lnTo>
                <a:cubicBezTo>
                  <a:pt x="5229816" y="1109131"/>
                  <a:pt x="4909917" y="1429030"/>
                  <a:pt x="4515301" y="1429030"/>
                </a:cubicBezTo>
                <a:lnTo>
                  <a:pt x="0" y="1429029"/>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38100" blurRad="50800" dir="2700000" sx="100000" sy="100000" kx="0" ky="0" algn="t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sp>
        <p:nvSpPr>
          <p:cNvPr id="6" name="矩形 5"/>
          <p:cNvSpPr txBox="1"/>
          <p:nvPr/>
        </p:nvSpPr>
        <p:spPr>
          <a:xfrm rot="0" flipH="0" flipV="0">
            <a:off x="2423041" y="2773918"/>
            <a:ext cx="7645400" cy="1077594"/>
          </a:xfrm>
          <a:prstGeom prst="rect">
            <a:avLst/>
          </a:prstGeom>
          <a:noFill/>
          <a:ln>
            <a:noFill/>
          </a:ln>
        </p:spPr>
        <p:txBody>
          <a:bodyPr vert="horz" wrap="square" lIns="91440" tIns="45720" rIns="91440" bIns="45720" rtlCol="0" anchor="t">
            <a:spAutoFit/>
          </a:bodyPr>
          <a:lstStyle/>
          <a:p>
            <a:pPr algn="ctr">
              <a:lnSpc>
                <a:spcPct val="100000"/>
              </a:lnSpc>
            </a:pPr>
            <a:r>
              <a:rPr kumimoji="1" lang="en-US" altLang="zh-CN" sz="3205">
                <a:ln>
                  <a:noFill/>
                </a:ln>
                <a:solidFill>
                  <a:srgbClr val="FFFFFF">
                    <a:alpha val="100000"/>
                  </a:srgbClr>
                </a:solidFill>
                <a:latin typeface="Source Han Sans CN Normal"/>
                <a:ea typeface="Source Han Sans CN Normal"/>
                <a:cs typeface="Source Han Sans CN Normal"/>
              </a:rPr>
              <a:t>企业数据资产入表的案例分析——以互联网金融信息服务业 T 公司为例</a:t>
            </a:r>
            <a:endParaRPr kumimoji="1" lang="zh-CN" altLang="en-US"/>
          </a:p>
        </p:txBody>
      </p:sp>
      <p:sp>
        <p:nvSpPr>
          <p:cNvPr id="7" name="直角三角形 6"/>
          <p:cNvSpPr txBox="1"/>
          <p:nvPr/>
        </p:nvSpPr>
        <p:spPr>
          <a:xfrm rot="0" flipH="1" flipV="1">
            <a:off x="2423042" y="3911782"/>
            <a:ext cx="942936" cy="432309"/>
          </a:xfrm>
          <a:prstGeom prst="rtTriangle">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8" name="矩形 7"/>
          <p:cNvSpPr txBox="1"/>
          <p:nvPr/>
        </p:nvSpPr>
        <p:spPr>
          <a:xfrm rot="0" flipH="0" flipV="0">
            <a:off x="2894510" y="2792359"/>
            <a:ext cx="690880" cy="645337"/>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05</a:t>
            </a:r>
            <a:endParaRPr kumimoji="1" lang="zh-CN" altLang="en-US"/>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5593080" cy="637099"/>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46">
                <a:ln>
                  <a:noFill/>
                </a:ln>
                <a:solidFill>
                  <a:srgbClr val="0D0D0D">
                    <a:alpha val="100000"/>
                  </a:srgbClr>
                </a:solidFill>
                <a:latin typeface="Source Han Sans CN Bold Bold"/>
                <a:ea typeface="Source Han Sans CN Bold Bold"/>
                <a:cs typeface="Source Han Sans CN Bold Bold"/>
              </a:rPr>
              <a:t>互联网金融信息服务业简介</a:t>
            </a:r>
            <a:endParaRPr kumimoji="1" lang="zh-CN" altLang="en-US"/>
          </a:p>
        </p:txBody>
      </p:sp>
      <p:sp>
        <p:nvSpPr>
          <p:cNvPr id="6" name="标题 1"/>
          <p:cNvSpPr txBox="1"/>
          <p:nvPr/>
        </p:nvSpPr>
        <p:spPr>
          <a:xfrm rot="0" flipH="0" flipV="0">
            <a:off x="695325" y="5030096"/>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625341" y="5325091"/>
            <a:ext cx="4038686" cy="1272261"/>
          </a:xfrm>
          <a:prstGeom prst="rect">
            <a:avLst/>
          </a:prstGeom>
          <a:noFill/>
          <a:ln>
            <a:noFill/>
          </a:ln>
          <a:effectLst/>
        </p:spPr>
        <p:txBody>
          <a:bodyPr vert="horz" wrap="square" lIns="0" tIns="0" rIns="0" bIns="0" rtlCol="0" anchor="t"/>
          <a:lstStyle/>
          <a:p>
            <a:pPr algn="l">
              <a:lnSpc>
                <a:spcPct val="150000"/>
              </a:lnSpc>
            </a:pPr>
            <a:r>
              <a:rPr kumimoji="1" lang="en-US" altLang="zh-CN" sz="1040">
                <a:ln w="12700">
                  <a:noFill/>
                </a:ln>
                <a:solidFill>
                  <a:srgbClr val="262626">
                    <a:alpha val="100000"/>
                  </a:srgbClr>
                </a:solidFill>
                <a:latin typeface="Source Han Sans CN Normal"/>
                <a:ea typeface="Source Han Sans CN Normal"/>
                <a:cs typeface="Source Han Sans CN Normal"/>
              </a:rPr>
              <a:t>依托互联网技术，将传统金融机构与互联网企业结合，为用户提供金融产品相关信息服务的行业，服务内容包括资金融通、支付、投资和信息中介等。</a:t>
            </a:r>
            <a:endParaRPr kumimoji="1" lang="zh-CN" altLang="en-US"/>
          </a:p>
        </p:txBody>
      </p:sp>
      <p:sp>
        <p:nvSpPr>
          <p:cNvPr id="8" name="标题 1"/>
          <p:cNvSpPr txBox="1"/>
          <p:nvPr/>
        </p:nvSpPr>
        <p:spPr>
          <a:xfrm rot="0" flipH="0" flipV="0">
            <a:off x="1625341" y="4940821"/>
            <a:ext cx="4038686" cy="276999"/>
          </a:xfrm>
          <a:prstGeom prst="rect">
            <a:avLst/>
          </a:prstGeom>
          <a:noFill/>
          <a:ln>
            <a:noFill/>
          </a:ln>
        </p:spPr>
        <p:txBody>
          <a:bodyPr vert="horz" wrap="square" lIns="0" tIns="0" rIns="0" bIns="0" rtlCol="0" anchor="t"/>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特征</a:t>
            </a:r>
            <a:endParaRPr kumimoji="1" lang="zh-CN" altLang="en-US"/>
          </a:p>
        </p:txBody>
      </p:sp>
      <p:sp>
        <p:nvSpPr>
          <p:cNvPr id="9" name="标题 1"/>
          <p:cNvSpPr txBox="1"/>
          <p:nvPr/>
        </p:nvSpPr>
        <p:spPr>
          <a:xfrm rot="0" flipH="0" flipV="0">
            <a:off x="857174" y="5145819"/>
            <a:ext cx="468218" cy="50719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0" name="标题 1"/>
          <p:cNvSpPr txBox="1"/>
          <p:nvPr/>
        </p:nvSpPr>
        <p:spPr>
          <a:xfrm rot="0" flipH="0" flipV="0">
            <a:off x="724002" y="3152632"/>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95325" y="1388345"/>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625341" y="1683340"/>
            <a:ext cx="4038686" cy="1272261"/>
          </a:xfrm>
          <a:prstGeom prst="rect">
            <a:avLst/>
          </a:prstGeom>
          <a:noFill/>
          <a:ln>
            <a:noFill/>
          </a:ln>
          <a:effectLst/>
        </p:spPr>
        <p:txBody>
          <a:bodyPr vert="horz" wrap="square" lIns="0" tIns="0" rIns="0" bIns="0" rtlCol="0" anchor="t"/>
          <a:lstStyle/>
          <a:p>
            <a:pPr algn="l">
              <a:lnSpc>
                <a:spcPct val="150000"/>
              </a:lnSpc>
            </a:pPr>
            <a:r>
              <a:rPr kumimoji="1" lang="en-US" altLang="zh-CN" sz="1040">
                <a:ln w="12700">
                  <a:noFill/>
                </a:ln>
                <a:solidFill>
                  <a:srgbClr val="262626">
                    <a:alpha val="100000"/>
                  </a:srgbClr>
                </a:solidFill>
                <a:latin typeface="Source Han Sans CN Normal"/>
                <a:ea typeface="Source Han Sans CN Normal"/>
                <a:cs typeface="Source Han Sans CN Normal"/>
              </a:rPr>
              <a:t>网络财经信息服务商：如新浪财经、东方财富等，提供财经资讯，增加广告收入和潜在客户群。
行情交易系统服务商：向金融机构开发和销售系统，获取产品和服务收入。
金融资讯终端服务商：为投资者提供金融分析工具和增值服务，信息集成度和分析力度更高。</a:t>
            </a:r>
            <a:endParaRPr kumimoji="1" lang="zh-CN" altLang="en-US"/>
          </a:p>
        </p:txBody>
      </p:sp>
      <p:sp>
        <p:nvSpPr>
          <p:cNvPr id="13" name="标题 1"/>
          <p:cNvSpPr txBox="1"/>
          <p:nvPr/>
        </p:nvSpPr>
        <p:spPr>
          <a:xfrm rot="0" flipH="0" flipV="0">
            <a:off x="1625341" y="1351801"/>
            <a:ext cx="4038686" cy="276999"/>
          </a:xfrm>
          <a:prstGeom prst="rect">
            <a:avLst/>
          </a:prstGeom>
          <a:noFill/>
          <a:ln>
            <a:noFill/>
          </a:ln>
        </p:spPr>
        <p:txBody>
          <a:bodyPr vert="horz" wrap="square" lIns="0" tIns="0" rIns="0" bIns="0" rtlCol="0" anchor="t"/>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定义</a:t>
            </a:r>
            <a:endParaRPr kumimoji="1" lang="zh-CN" altLang="en-US"/>
          </a:p>
        </p:txBody>
      </p:sp>
      <p:sp>
        <p:nvSpPr>
          <p:cNvPr id="14" name="标题 1"/>
          <p:cNvSpPr txBox="1"/>
          <p:nvPr/>
        </p:nvSpPr>
        <p:spPr>
          <a:xfrm rot="0" flipH="0" flipV="0">
            <a:off x="1654091" y="3107447"/>
            <a:ext cx="4038609" cy="321553"/>
          </a:xfrm>
          <a:prstGeom prst="rect">
            <a:avLst/>
          </a:prstGeom>
          <a:noFill/>
          <a:ln>
            <a:noFill/>
          </a:ln>
        </p:spPr>
        <p:txBody>
          <a:bodyPr vert="horz" wrap="square" lIns="0" tIns="0" rIns="0" bIns="0" rtlCol="0" anchor="t"/>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分类</a:t>
            </a:r>
            <a:endParaRPr kumimoji="1" lang="zh-CN" altLang="en-US"/>
          </a:p>
        </p:txBody>
      </p:sp>
      <p:sp>
        <p:nvSpPr>
          <p:cNvPr id="15" name="标题 1"/>
          <p:cNvSpPr txBox="1"/>
          <p:nvPr/>
        </p:nvSpPr>
        <p:spPr>
          <a:xfrm rot="0" flipH="0" flipV="0">
            <a:off x="866362" y="3294449"/>
            <a:ext cx="507192" cy="507192"/>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6" name="标题 1"/>
          <p:cNvSpPr txBox="1"/>
          <p:nvPr/>
        </p:nvSpPr>
        <p:spPr>
          <a:xfrm rot="0" flipH="0" flipV="0">
            <a:off x="857174" y="1504068"/>
            <a:ext cx="468218" cy="50719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0" flipH="0" flipV="0">
            <a:off x="1654092" y="3485950"/>
            <a:ext cx="4038607" cy="1326473"/>
          </a:xfrm>
          <a:prstGeom prst="rect">
            <a:avLst/>
          </a:prstGeom>
          <a:noFill/>
          <a:ln>
            <a:noFill/>
          </a:ln>
          <a:effectLst/>
        </p:spPr>
        <p:txBody>
          <a:bodyPr vert="horz" wrap="square" lIns="0" tIns="0" rIns="0" bIns="0" rtlCol="0" anchor="t"/>
          <a:lstStyle/>
          <a:p>
            <a:pPr algn="l">
              <a:lnSpc>
                <a:spcPct val="150000"/>
              </a:lnSpc>
            </a:pPr>
            <a:r>
              <a:rPr kumimoji="1" lang="en-US" altLang="zh-CN" sz="1040">
                <a:ln w="12700">
                  <a:noFill/>
                </a:ln>
                <a:solidFill>
                  <a:srgbClr val="262626">
                    <a:alpha val="100000"/>
                  </a:srgbClr>
                </a:solidFill>
                <a:latin typeface="Source Han Sans CN Normal"/>
                <a:ea typeface="Source Han Sans CN Normal"/>
                <a:cs typeface="Source Han Sans CN Normal"/>
              </a:rPr>
              <a:t>初期投入回收期长，企业需累积客户资源、优化商业模式、推进技术创新。
行业内马太效应显著，企业注重培育核心竞争力，争夺稀缺资源。
生产经营风险较高，互联网存在数据安全风险，可能影响企业交易、资产和声誉。</a:t>
            </a:r>
            <a:endParaRPr kumimoji="1" lang="zh-CN" altLang="en-US"/>
          </a:p>
        </p:txBody>
      </p:sp>
      <p:sp>
        <p:nvSpPr>
          <p:cNvPr id="18" name="标题 1"/>
          <p:cNvSpPr txBox="1"/>
          <p:nvPr/>
        </p:nvSpPr>
        <p:spPr>
          <a:xfrm rot="0" flipH="0" flipV="0">
            <a:off x="6524802" y="3152632"/>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6496125" y="1388345"/>
            <a:ext cx="792000" cy="792000"/>
          </a:xfrm>
          <a:prstGeom prst="round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7426141" y="1683340"/>
            <a:ext cx="4038686" cy="1272261"/>
          </a:xfrm>
          <a:prstGeom prst="rect">
            <a:avLst/>
          </a:prstGeom>
          <a:noFill/>
          <a:ln>
            <a:noFill/>
          </a:ln>
          <a:effectLst/>
        </p:spPr>
        <p:txBody>
          <a:bodyPr vert="horz" wrap="square" lIns="0" tIns="0" rIns="0" bIns="0" rtlCol="0" anchor="t"/>
          <a:lstStyle/>
          <a:p>
            <a:pPr algn="l">
              <a:lnSpc>
                <a:spcPct val="150000"/>
              </a:lnSpc>
            </a:pPr>
            <a:r>
              <a:rPr kumimoji="1" lang="en-US" altLang="zh-CN" sz="1040">
                <a:ln w="12700">
                  <a:noFill/>
                </a:ln>
                <a:solidFill>
                  <a:srgbClr val="262626">
                    <a:alpha val="100000"/>
                  </a:srgbClr>
                </a:solidFill>
                <a:latin typeface="Source Han Sans CN Normal"/>
                <a:ea typeface="Source Han Sans CN Normal"/>
                <a:cs typeface="Source Han Sans CN Normal"/>
              </a:rPr>
              <a:t>采用“网站+移动终端”双平台商业模式，数据分为业务嵌入类数据资产和金融类数据资产。
根据服务类型可细分为金融数据服务、证券交易系统服务、财务资讯网站、手机金融软件等，评价商业模式可从客户价值、企业价值和盈利模式三个维度出发。</a:t>
            </a:r>
            <a:endParaRPr kumimoji="1" lang="zh-CN" altLang="en-US"/>
          </a:p>
        </p:txBody>
      </p:sp>
      <p:sp>
        <p:nvSpPr>
          <p:cNvPr id="21" name="标题 1"/>
          <p:cNvSpPr txBox="1"/>
          <p:nvPr/>
        </p:nvSpPr>
        <p:spPr>
          <a:xfrm rot="0" flipH="0" flipV="0">
            <a:off x="7426141" y="1351801"/>
            <a:ext cx="4038686" cy="276999"/>
          </a:xfrm>
          <a:prstGeom prst="rect">
            <a:avLst/>
          </a:prstGeom>
          <a:noFill/>
          <a:ln>
            <a:noFill/>
          </a:ln>
        </p:spPr>
        <p:txBody>
          <a:bodyPr vert="horz" wrap="square" lIns="0" tIns="0" rIns="0" bIns="0" rtlCol="0" anchor="t"/>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商业模式</a:t>
            </a:r>
            <a:endParaRPr kumimoji="1" lang="zh-CN" altLang="en-US"/>
          </a:p>
        </p:txBody>
      </p:sp>
      <p:sp>
        <p:nvSpPr>
          <p:cNvPr id="22" name="标题 1"/>
          <p:cNvSpPr txBox="1"/>
          <p:nvPr/>
        </p:nvSpPr>
        <p:spPr>
          <a:xfrm rot="0" flipH="0" flipV="0">
            <a:off x="7454891" y="3107447"/>
            <a:ext cx="4038609" cy="321553"/>
          </a:xfrm>
          <a:prstGeom prst="rect">
            <a:avLst/>
          </a:prstGeom>
          <a:noFill/>
          <a:ln>
            <a:noFill/>
          </a:ln>
        </p:spPr>
        <p:txBody>
          <a:bodyPr vert="horz" wrap="square" lIns="0" tIns="0" rIns="0" bIns="0" rtlCol="0" anchor="t"/>
          <a:lstStyle/>
          <a:p>
            <a:pPr algn="l">
              <a:lnSpc>
                <a:spcPct val="110000"/>
              </a:lnSpc>
            </a:pPr>
            <a:r>
              <a:rPr kumimoji="1" lang="en-US" altLang="zh-CN" sz="1600">
                <a:ln w="12700">
                  <a:noFill/>
                </a:ln>
                <a:solidFill>
                  <a:srgbClr val="262626">
                    <a:alpha val="100000"/>
                  </a:srgbClr>
                </a:solidFill>
                <a:latin typeface="Source Han Sans CN Bold Bold"/>
                <a:ea typeface="Source Han Sans CN Bold Bold"/>
                <a:cs typeface="Source Han Sans CN Bold Bold"/>
              </a:rPr>
              <a:t>行业数据资产的来源</a:t>
            </a:r>
            <a:endParaRPr kumimoji="1" lang="zh-CN" altLang="en-US"/>
          </a:p>
        </p:txBody>
      </p:sp>
      <p:sp>
        <p:nvSpPr>
          <p:cNvPr id="23" name="标题 1"/>
          <p:cNvSpPr txBox="1"/>
          <p:nvPr/>
        </p:nvSpPr>
        <p:spPr>
          <a:xfrm rot="0" flipH="0" flipV="0">
            <a:off x="6667162" y="3294449"/>
            <a:ext cx="507192" cy="507192"/>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4" name="标题 1"/>
          <p:cNvSpPr txBox="1"/>
          <p:nvPr/>
        </p:nvSpPr>
        <p:spPr>
          <a:xfrm rot="0" flipH="0" flipV="0">
            <a:off x="6657974" y="1504068"/>
            <a:ext cx="468218" cy="50719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5" name="标题 1"/>
          <p:cNvSpPr txBox="1"/>
          <p:nvPr/>
        </p:nvSpPr>
        <p:spPr>
          <a:xfrm rot="0" flipH="0" flipV="0">
            <a:off x="7454892" y="3485950"/>
            <a:ext cx="4038607" cy="1326473"/>
          </a:xfrm>
          <a:prstGeom prst="rect">
            <a:avLst/>
          </a:prstGeom>
          <a:noFill/>
          <a:ln>
            <a:noFill/>
          </a:ln>
          <a:effectLst/>
        </p:spPr>
        <p:txBody>
          <a:bodyPr vert="horz" wrap="square" lIns="0" tIns="0" rIns="0" bIns="0" rtlCol="0" anchor="t"/>
          <a:lstStyle/>
          <a:p>
            <a:pPr algn="l">
              <a:lnSpc>
                <a:spcPct val="150000"/>
              </a:lnSpc>
            </a:pPr>
            <a:r>
              <a:rPr kumimoji="1" lang="en-US" altLang="zh-CN" sz="1040">
                <a:ln w="12700">
                  <a:noFill/>
                </a:ln>
                <a:solidFill>
                  <a:srgbClr val="262626">
                    <a:alpha val="100000"/>
                  </a:srgbClr>
                </a:solidFill>
                <a:latin typeface="Source Han Sans CN Normal"/>
                <a:ea typeface="Source Han Sans CN Normal"/>
                <a:cs typeface="Source Han Sans CN Normal"/>
              </a:rPr>
              <a:t>主动收集的用户数据，如浏览记录，可实现用户投资行为量化，提供个性化推荐。
基于业务被动存储的经营数据，可分析企业发展现状和问题，开发竞争力更强的产品。
第三方购入、合作或共享数据，可分析行业发展前景和投资方向。</a:t>
            </a:r>
            <a:endParaRPr kumimoji="1" lang="zh-CN" altLang="en-US"/>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2329180" cy="628884"/>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493">
                <a:ln>
                  <a:noFill/>
                </a:ln>
                <a:solidFill>
                  <a:srgbClr val="0D0D0D">
                    <a:alpha val="100000"/>
                  </a:srgbClr>
                </a:solidFill>
                <a:latin typeface="Source Han Sans CN Bold Bold"/>
                <a:ea typeface="Source Han Sans CN Bold Bold"/>
                <a:cs typeface="Source Han Sans CN Bold Bold"/>
              </a:rPr>
              <a:t>T 公司简介</a:t>
            </a:r>
            <a:endParaRPr kumimoji="1" lang="zh-CN" altLang="en-US"/>
          </a:p>
        </p:txBody>
      </p:sp>
      <p:sp>
        <p:nvSpPr>
          <p:cNvPr id="6" name="标题 1"/>
          <p:cNvSpPr txBox="1"/>
          <p:nvPr/>
        </p:nvSpPr>
        <p:spPr>
          <a:xfrm rot="0" flipH="0" flipV="0">
            <a:off x="660400" y="3782588"/>
            <a:ext cx="5154048" cy="1690559"/>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T 公司成立于 2001 年，2009 年在创业板上市，主营互联网金融信息服务，通过信息技术提供金融资讯、数据分析、基金代销等业务。</a:t>
            </a:r>
            <a:endParaRPr kumimoji="1" lang="zh-CN" altLang="en-US"/>
          </a:p>
        </p:txBody>
      </p:sp>
      <p:sp>
        <p:nvSpPr>
          <p:cNvPr id="7" name="标题 1"/>
          <p:cNvSpPr txBox="1"/>
          <p:nvPr/>
        </p:nvSpPr>
        <p:spPr>
          <a:xfrm rot="0" flipH="0" flipV="0">
            <a:off x="660400" y="3198693"/>
            <a:ext cx="5154048" cy="496392"/>
          </a:xfrm>
          <a:prstGeom prst="rect">
            <a:avLst/>
          </a:prstGeom>
          <a:noFill/>
          <a:ln>
            <a:noFill/>
          </a:ln>
        </p:spPr>
        <p:txBody>
          <a:bodyPr vert="horz" wrap="square" lIns="0" tIns="0" rIns="0" bIns="0" rtlCol="0" anchor="ctr"/>
          <a:lstStyle/>
          <a:p>
            <a:pPr algn="ctr">
              <a:lnSpc>
                <a:spcPct val="110000"/>
              </a:lnSpc>
            </a:pPr>
            <a:r>
              <a:rPr kumimoji="1" lang="en-US" altLang="zh-CN" sz="1600">
                <a:ln w="12700">
                  <a:noFill/>
                </a:ln>
                <a:solidFill>
                  <a:srgbClr val="000000">
                    <a:alpha val="100000"/>
                  </a:srgbClr>
                </a:solidFill>
                <a:latin typeface="Source Han Sans CN Bold Bold"/>
                <a:ea typeface="Source Han Sans CN Bold Bold"/>
                <a:cs typeface="Source Han Sans CN Bold Bold"/>
              </a:rPr>
              <a:t>基本信息</a:t>
            </a:r>
            <a:endParaRPr kumimoji="1" lang="zh-CN" altLang="en-US"/>
          </a:p>
        </p:txBody>
      </p:sp>
      <p:sp>
        <p:nvSpPr>
          <p:cNvPr id="8" name="标题 1"/>
          <p:cNvSpPr txBox="1"/>
          <p:nvPr/>
        </p:nvSpPr>
        <p:spPr>
          <a:xfrm rot="0" flipH="0" flipV="0">
            <a:off x="2601009" y="2714492"/>
            <a:ext cx="1272832" cy="411060"/>
          </a:xfrm>
          <a:prstGeom prst="ellipse">
            <a:avLst/>
          </a:prstGeom>
          <a:noFill/>
          <a:ln w="57150" cap="sq">
            <a:solidFill>
              <a:schemeClr val="bg1">
                <a:lumMod val="95000"/>
              </a:schemeClr>
            </a:solid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2795976" y="2160710"/>
            <a:ext cx="882902" cy="88290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2836858" y="2201592"/>
            <a:ext cx="801138" cy="80113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3086221" y="2455834"/>
            <a:ext cx="302408" cy="292650"/>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2" name="标题 1"/>
          <p:cNvSpPr txBox="1"/>
          <p:nvPr/>
        </p:nvSpPr>
        <p:spPr>
          <a:xfrm rot="0" flipH="1" flipV="0">
            <a:off x="2714937" y="2171086"/>
            <a:ext cx="121920" cy="121920"/>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6364852" y="3782588"/>
            <a:ext cx="5154048" cy="1690559"/>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000000">
                    <a:alpha val="100000"/>
                  </a:srgbClr>
                </a:solidFill>
                <a:latin typeface="Source Han Sans CN Normal"/>
                <a:ea typeface="Source Han Sans CN Normal"/>
                <a:cs typeface="Source Han Sans CN Normal"/>
              </a:rPr>
              <a:t>2022 年营业收入 35.6 亿元，同比增加 1.40%，净利润 16.9 亿元，同比下降 11.51%。增值电信服务、软件销售及维护等板块业务收入下降，研发费用增长。</a:t>
            </a:r>
            <a:endParaRPr kumimoji="1" lang="zh-CN" altLang="en-US"/>
          </a:p>
        </p:txBody>
      </p:sp>
      <p:sp>
        <p:nvSpPr>
          <p:cNvPr id="14" name="标题 1"/>
          <p:cNvSpPr txBox="1"/>
          <p:nvPr/>
        </p:nvSpPr>
        <p:spPr>
          <a:xfrm rot="0" flipH="0" flipV="0">
            <a:off x="6364852" y="3198693"/>
            <a:ext cx="5154048" cy="496392"/>
          </a:xfrm>
          <a:prstGeom prst="rect">
            <a:avLst/>
          </a:prstGeom>
          <a:noFill/>
          <a:ln>
            <a:noFill/>
          </a:ln>
        </p:spPr>
        <p:txBody>
          <a:bodyPr vert="horz" wrap="square" lIns="0" tIns="0" rIns="0" bIns="0" rtlCol="0" anchor="ctr"/>
          <a:lstStyle/>
          <a:p>
            <a:pPr algn="ctr">
              <a:lnSpc>
                <a:spcPct val="110000"/>
              </a:lnSpc>
            </a:pPr>
            <a:r>
              <a:rPr kumimoji="1" lang="en-US" altLang="zh-CN" sz="1600">
                <a:ln w="12700">
                  <a:noFill/>
                </a:ln>
                <a:solidFill>
                  <a:srgbClr val="000000">
                    <a:alpha val="100000"/>
                  </a:srgbClr>
                </a:solidFill>
                <a:latin typeface="Source Han Sans CN Bold Bold"/>
                <a:ea typeface="Source Han Sans CN Bold Bold"/>
                <a:cs typeface="Source Han Sans CN Bold Bold"/>
              </a:rPr>
              <a:t>经营状况</a:t>
            </a:r>
            <a:endParaRPr kumimoji="1" lang="zh-CN" altLang="en-US"/>
          </a:p>
        </p:txBody>
      </p:sp>
      <p:sp>
        <p:nvSpPr>
          <p:cNvPr id="15" name="标题 1"/>
          <p:cNvSpPr txBox="1"/>
          <p:nvPr/>
        </p:nvSpPr>
        <p:spPr>
          <a:xfrm rot="0" flipH="0" flipV="0">
            <a:off x="8305460" y="2714492"/>
            <a:ext cx="1272832" cy="411060"/>
          </a:xfrm>
          <a:prstGeom prst="ellipse">
            <a:avLst/>
          </a:prstGeom>
          <a:noFill/>
          <a:ln w="57150" cap="sq">
            <a:solidFill>
              <a:schemeClr val="bg1">
                <a:lumMod val="95000"/>
              </a:schemeClr>
            </a:solid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8500427" y="2160710"/>
            <a:ext cx="882902" cy="88290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8541308" y="2201592"/>
            <a:ext cx="801138" cy="801136"/>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8790673" y="2465076"/>
            <a:ext cx="302408" cy="274167"/>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9" name="标题 1"/>
          <p:cNvSpPr txBox="1"/>
          <p:nvPr/>
        </p:nvSpPr>
        <p:spPr>
          <a:xfrm rot="0" flipH="1" flipV="0">
            <a:off x="8419388" y="2171086"/>
            <a:ext cx="121920" cy="121920"/>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4157980" cy="636084"/>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40">
                <a:ln>
                  <a:noFill/>
                </a:ln>
                <a:solidFill>
                  <a:srgbClr val="0D0D0D">
                    <a:alpha val="100000"/>
                  </a:srgbClr>
                </a:solidFill>
                <a:latin typeface="Source Han Sans CN Bold Bold"/>
                <a:ea typeface="Source Han Sans CN Bold Bold"/>
                <a:cs typeface="Source Han Sans CN Bold Bold"/>
              </a:rPr>
              <a:t>T 公司数据资产现状</a:t>
            </a:r>
            <a:endParaRPr kumimoji="1" lang="zh-CN" altLang="en-US"/>
          </a:p>
        </p:txBody>
      </p:sp>
      <p:sp>
        <p:nvSpPr>
          <p:cNvPr id="6" name="标题 1"/>
          <p:cNvSpPr txBox="1"/>
          <p:nvPr/>
        </p:nvSpPr>
        <p:spPr>
          <a:xfrm rot="5400000" flipH="0" flipV="1">
            <a:off x="4537023" y="3773582"/>
            <a:ext cx="2661392" cy="1318260"/>
          </a:xfrm>
          <a:prstGeom prst="rightArrow">
            <a:avLst>
              <a:gd name="adj1" fmla="val 50000"/>
              <a:gd name="adj2" fmla="val 68497"/>
            </a:avLst>
          </a:prstGeom>
          <a:gradFill>
            <a:gsLst>
              <a:gs pos="24000">
                <a:schemeClr val="accent1">
                  <a:lumMod val="20000"/>
                  <a:lumOff val="80000"/>
                  <a:alpha val="0"/>
                </a:schemeClr>
              </a:gs>
              <a:gs pos="100000">
                <a:schemeClr val="accent1">
                  <a:lumMod val="20000"/>
                  <a:lumOff val="8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5400000" flipH="0" flipV="1">
            <a:off x="4095137" y="5369631"/>
            <a:ext cx="1313180" cy="650454"/>
          </a:xfrm>
          <a:prstGeom prst="rightArrow">
            <a:avLst>
              <a:gd name="adj1" fmla="val 50000"/>
              <a:gd name="adj2" fmla="val 60787"/>
            </a:avLst>
          </a:prstGeom>
          <a:gradFill>
            <a:gsLst>
              <a:gs pos="24000">
                <a:schemeClr val="accent1">
                  <a:lumMod val="20000"/>
                  <a:lumOff val="80000"/>
                  <a:alpha val="0"/>
                </a:schemeClr>
              </a:gs>
              <a:gs pos="100000">
                <a:schemeClr val="accent1">
                  <a:lumMod val="20000"/>
                  <a:lumOff val="8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5400000" flipH="0" flipV="1">
            <a:off x="5802237" y="2074923"/>
            <a:ext cx="2281926" cy="891540"/>
          </a:xfrm>
          <a:prstGeom prst="rightArrow">
            <a:avLst>
              <a:gd name="adj1" fmla="val 50000"/>
              <a:gd name="adj2" fmla="val 75641"/>
            </a:avLst>
          </a:prstGeom>
          <a:gradFill>
            <a:gsLst>
              <a:gs pos="24000">
                <a:schemeClr val="accent1">
                  <a:lumMod val="20000"/>
                  <a:lumOff val="80000"/>
                  <a:alpha val="0"/>
                </a:schemeClr>
              </a:gs>
              <a:gs pos="100000">
                <a:schemeClr val="accent1">
                  <a:lumMod val="20000"/>
                  <a:lumOff val="8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grpSp>
        <p:nvGrpSpPr>
          <p:cNvPr id="9" name=""/>
          <p:cNvGrpSpPr/>
          <p:nvPr/>
        </p:nvGrpSpPr>
        <p:grpSpPr>
          <a:xfrm>
            <a:off x="4553783" y="2777919"/>
            <a:ext cx="2938780" cy="1708562"/>
            <a:chOff x="4553783" y="2777919"/>
            <a:chExt cx="2938780" cy="1708562"/>
          </a:xfrm>
        </p:grpSpPr>
        <p:sp>
          <p:nvSpPr>
            <p:cNvPr id="10" name="标题 1"/>
            <p:cNvSpPr txBox="1"/>
            <p:nvPr/>
          </p:nvSpPr>
          <p:spPr>
            <a:xfrm rot="0" flipH="0" flipV="0">
              <a:off x="5730169" y="2851513"/>
              <a:ext cx="1466657" cy="837738"/>
            </a:xfrm>
            <a:custGeom>
              <a:avLst/>
              <a:gdLst>
                <a:gd name="connsiteX0" fmla="*/ 1556667 w 3070475"/>
                <a:gd name="connsiteY0" fmla="*/ 0 h 1753823"/>
                <a:gd name="connsiteX1" fmla="*/ 2245953 w 3070475"/>
                <a:gd name="connsiteY1" fmla="*/ 561784 h 1753823"/>
                <a:gd name="connsiteX2" fmla="*/ 2253481 w 3070475"/>
                <a:gd name="connsiteY2" fmla="*/ 636466 h 1753823"/>
                <a:gd name="connsiteX3" fmla="*/ 2366895 w 3070475"/>
                <a:gd name="connsiteY3" fmla="*/ 625033 h 1753823"/>
                <a:gd name="connsiteX4" fmla="*/ 3070475 w 3070475"/>
                <a:gd name="connsiteY4" fmla="*/ 1328613 h 1753823"/>
                <a:gd name="connsiteX5" fmla="*/ 2940668 w 3070475"/>
                <a:gd name="connsiteY5" fmla="*/ 1735907 h 1753823"/>
                <a:gd name="connsiteX6" fmla="*/ 2926241 w 3070475"/>
                <a:gd name="connsiteY6" fmla="*/ 1753823 h 1753823"/>
                <a:gd name="connsiteX7" fmla="*/ 144234 w 3070475"/>
                <a:gd name="connsiteY7" fmla="*/ 1753823 h 1753823"/>
                <a:gd name="connsiteX8" fmla="*/ 129806 w 3070475"/>
                <a:gd name="connsiteY8" fmla="*/ 1735907 h 1753823"/>
                <a:gd name="connsiteX9" fmla="*/ 0 w 3070475"/>
                <a:gd name="connsiteY9" fmla="*/ 1328613 h 1753823"/>
                <a:gd name="connsiteX10" fmla="*/ 703580 w 3070475"/>
                <a:gd name="connsiteY10" fmla="*/ 625033 h 1753823"/>
                <a:gd name="connsiteX11" fmla="*/ 845376 w 3070475"/>
                <a:gd name="connsiteY11" fmla="*/ 639327 h 1753823"/>
                <a:gd name="connsiteX12" fmla="*/ 859134 w 3070475"/>
                <a:gd name="connsiteY12" fmla="*/ 643598 h 1753823"/>
                <a:gd name="connsiteX13" fmla="*/ 867382 w 3070475"/>
                <a:gd name="connsiteY13" fmla="*/ 561784 h 1753823"/>
                <a:gd name="connsiteX14" fmla="*/ 1556667 w 3070475"/>
                <a:gd name="connsiteY14" fmla="*/ 0 h 1753823"/>
              </a:gdLst>
              <a:rect l="l" t="t" r="r" b="b"/>
              <a:pathLst>
                <a:path w="3070475" h="1753823">
                  <a:moveTo>
                    <a:pt x="1556667" y="0"/>
                  </a:moveTo>
                  <a:cubicBezTo>
                    <a:pt x="1896672" y="0"/>
                    <a:pt x="2180347" y="241174"/>
                    <a:pt x="2245953" y="561784"/>
                  </a:cubicBezTo>
                  <a:lnTo>
                    <a:pt x="2253481" y="636466"/>
                  </a:lnTo>
                  <a:lnTo>
                    <a:pt x="2366895" y="625033"/>
                  </a:lnTo>
                  <a:cubicBezTo>
                    <a:pt x="2755472" y="625033"/>
                    <a:pt x="3070475" y="940036"/>
                    <a:pt x="3070475" y="1328613"/>
                  </a:cubicBezTo>
                  <a:cubicBezTo>
                    <a:pt x="3070475" y="1480401"/>
                    <a:pt x="3022409" y="1620963"/>
                    <a:pt x="2940668" y="1735907"/>
                  </a:cubicBezTo>
                  <a:lnTo>
                    <a:pt x="2926241" y="1753823"/>
                  </a:lnTo>
                  <a:lnTo>
                    <a:pt x="144234" y="1753823"/>
                  </a:lnTo>
                  <a:lnTo>
                    <a:pt x="129806" y="1735907"/>
                  </a:lnTo>
                  <a:cubicBezTo>
                    <a:pt x="48066" y="1620963"/>
                    <a:pt x="0" y="1480401"/>
                    <a:pt x="0" y="1328613"/>
                  </a:cubicBezTo>
                  <a:cubicBezTo>
                    <a:pt x="0" y="940036"/>
                    <a:pt x="315003" y="625033"/>
                    <a:pt x="703580" y="625033"/>
                  </a:cubicBezTo>
                  <a:cubicBezTo>
                    <a:pt x="752152" y="625033"/>
                    <a:pt x="799574" y="629955"/>
                    <a:pt x="845376" y="639327"/>
                  </a:cubicBezTo>
                  <a:lnTo>
                    <a:pt x="859134" y="643598"/>
                  </a:lnTo>
                  <a:lnTo>
                    <a:pt x="867382" y="561784"/>
                  </a:lnTo>
                  <a:cubicBezTo>
                    <a:pt x="932988" y="241174"/>
                    <a:pt x="1216662" y="0"/>
                    <a:pt x="1556667" y="0"/>
                  </a:cubicBezTo>
                  <a:close/>
                </a:path>
              </a:pathLst>
            </a:cu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4553783" y="2777919"/>
              <a:ext cx="2451635" cy="1400347"/>
            </a:xfrm>
            <a:custGeom>
              <a:avLst/>
              <a:gdLst>
                <a:gd name="connsiteX0" fmla="*/ 1556667 w 3070475"/>
                <a:gd name="connsiteY0" fmla="*/ 0 h 1753823"/>
                <a:gd name="connsiteX1" fmla="*/ 2245953 w 3070475"/>
                <a:gd name="connsiteY1" fmla="*/ 561784 h 1753823"/>
                <a:gd name="connsiteX2" fmla="*/ 2253481 w 3070475"/>
                <a:gd name="connsiteY2" fmla="*/ 636466 h 1753823"/>
                <a:gd name="connsiteX3" fmla="*/ 2366895 w 3070475"/>
                <a:gd name="connsiteY3" fmla="*/ 625033 h 1753823"/>
                <a:gd name="connsiteX4" fmla="*/ 3070475 w 3070475"/>
                <a:gd name="connsiteY4" fmla="*/ 1328613 h 1753823"/>
                <a:gd name="connsiteX5" fmla="*/ 2940668 w 3070475"/>
                <a:gd name="connsiteY5" fmla="*/ 1735907 h 1753823"/>
                <a:gd name="connsiteX6" fmla="*/ 2926241 w 3070475"/>
                <a:gd name="connsiteY6" fmla="*/ 1753823 h 1753823"/>
                <a:gd name="connsiteX7" fmla="*/ 144234 w 3070475"/>
                <a:gd name="connsiteY7" fmla="*/ 1753823 h 1753823"/>
                <a:gd name="connsiteX8" fmla="*/ 129806 w 3070475"/>
                <a:gd name="connsiteY8" fmla="*/ 1735907 h 1753823"/>
                <a:gd name="connsiteX9" fmla="*/ 0 w 3070475"/>
                <a:gd name="connsiteY9" fmla="*/ 1328613 h 1753823"/>
                <a:gd name="connsiteX10" fmla="*/ 703580 w 3070475"/>
                <a:gd name="connsiteY10" fmla="*/ 625033 h 1753823"/>
                <a:gd name="connsiteX11" fmla="*/ 845376 w 3070475"/>
                <a:gd name="connsiteY11" fmla="*/ 639327 h 1753823"/>
                <a:gd name="connsiteX12" fmla="*/ 859134 w 3070475"/>
                <a:gd name="connsiteY12" fmla="*/ 643598 h 1753823"/>
                <a:gd name="connsiteX13" fmla="*/ 867382 w 3070475"/>
                <a:gd name="connsiteY13" fmla="*/ 561784 h 1753823"/>
                <a:gd name="connsiteX14" fmla="*/ 1556667 w 3070475"/>
                <a:gd name="connsiteY14" fmla="*/ 0 h 1753823"/>
              </a:gdLst>
              <a:rect l="l" t="t" r="r" b="b"/>
              <a:pathLst>
                <a:path w="3070475" h="1753823">
                  <a:moveTo>
                    <a:pt x="1556667" y="0"/>
                  </a:moveTo>
                  <a:cubicBezTo>
                    <a:pt x="1896672" y="0"/>
                    <a:pt x="2180347" y="241174"/>
                    <a:pt x="2245953" y="561784"/>
                  </a:cubicBezTo>
                  <a:lnTo>
                    <a:pt x="2253481" y="636466"/>
                  </a:lnTo>
                  <a:lnTo>
                    <a:pt x="2366895" y="625033"/>
                  </a:lnTo>
                  <a:cubicBezTo>
                    <a:pt x="2755472" y="625033"/>
                    <a:pt x="3070475" y="940036"/>
                    <a:pt x="3070475" y="1328613"/>
                  </a:cubicBezTo>
                  <a:cubicBezTo>
                    <a:pt x="3070475" y="1480401"/>
                    <a:pt x="3022409" y="1620963"/>
                    <a:pt x="2940668" y="1735907"/>
                  </a:cubicBezTo>
                  <a:lnTo>
                    <a:pt x="2926241" y="1753823"/>
                  </a:lnTo>
                  <a:lnTo>
                    <a:pt x="144234" y="1753823"/>
                  </a:lnTo>
                  <a:lnTo>
                    <a:pt x="129806" y="1735907"/>
                  </a:lnTo>
                  <a:cubicBezTo>
                    <a:pt x="48066" y="1620963"/>
                    <a:pt x="0" y="1480401"/>
                    <a:pt x="0" y="1328613"/>
                  </a:cubicBezTo>
                  <a:cubicBezTo>
                    <a:pt x="0" y="940036"/>
                    <a:pt x="315003" y="625033"/>
                    <a:pt x="703580" y="625033"/>
                  </a:cubicBezTo>
                  <a:cubicBezTo>
                    <a:pt x="752152" y="625033"/>
                    <a:pt x="799574" y="629955"/>
                    <a:pt x="845376" y="639327"/>
                  </a:cubicBezTo>
                  <a:lnTo>
                    <a:pt x="859134" y="643598"/>
                  </a:lnTo>
                  <a:lnTo>
                    <a:pt x="867382" y="561784"/>
                  </a:lnTo>
                  <a:cubicBezTo>
                    <a:pt x="932988" y="241174"/>
                    <a:pt x="1216662" y="0"/>
                    <a:pt x="1556667" y="0"/>
                  </a:cubicBezTo>
                  <a:close/>
                </a:path>
              </a:pathLst>
            </a:custGeom>
            <a:solidFill>
              <a:schemeClr val="accent1"/>
            </a:solidFill>
            <a:ln w="5715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651556" y="3645474"/>
              <a:ext cx="841007" cy="841007"/>
            </a:xfrm>
            <a:prstGeom prst="ellipse">
              <a:avLst/>
            </a:prstGeom>
            <a:solidFill>
              <a:schemeClr val="accent2"/>
            </a:solidFill>
            <a:ln w="5715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grpSp>
          <p:nvGrpSpPr>
            <p:cNvPr id="13" name=""/>
            <p:cNvGrpSpPr/>
            <p:nvPr/>
          </p:nvGrpSpPr>
          <p:grpSpPr>
            <a:xfrm>
              <a:off x="6933522" y="3863644"/>
              <a:ext cx="281782" cy="449930"/>
              <a:chOff x="6933522" y="3863644"/>
              <a:chExt cx="281782" cy="449930"/>
            </a:xfrm>
          </p:grpSpPr>
          <p:sp>
            <p:nvSpPr>
              <p:cNvPr id="14" name="标题 1"/>
              <p:cNvSpPr txBox="1"/>
              <p:nvPr/>
            </p:nvSpPr>
            <p:spPr>
              <a:xfrm rot="0" flipH="0" flipV="0">
                <a:off x="7044008" y="3863644"/>
                <a:ext cx="59771" cy="413268"/>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grpSp>
            <p:nvGrpSpPr>
              <p:cNvPr id="15" name=""/>
              <p:cNvGrpSpPr/>
              <p:nvPr/>
            </p:nvGrpSpPr>
            <p:grpSpPr>
              <a:xfrm>
                <a:off x="6933522" y="4130660"/>
                <a:ext cx="281782" cy="182914"/>
                <a:chOff x="6933522" y="4130660"/>
                <a:chExt cx="281782" cy="182914"/>
              </a:xfrm>
            </p:grpSpPr>
            <p:sp>
              <p:nvSpPr>
                <p:cNvPr id="16" name="标题 1"/>
                <p:cNvSpPr txBox="1"/>
                <p:nvPr/>
              </p:nvSpPr>
              <p:spPr>
                <a:xfrm rot="2700000" flipH="0" flipV="0">
                  <a:off x="7093962" y="4122663"/>
                  <a:ext cx="59771" cy="198909"/>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18900000" flipH="1" flipV="0">
                  <a:off x="6995094" y="4122663"/>
                  <a:ext cx="59771" cy="198909"/>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grpSp>
        </p:grpSp>
      </p:grpSp>
      <p:sp>
        <p:nvSpPr>
          <p:cNvPr id="18" name="标题 1"/>
          <p:cNvSpPr txBox="1"/>
          <p:nvPr/>
        </p:nvSpPr>
        <p:spPr>
          <a:xfrm rot="0" flipH="0" flipV="0">
            <a:off x="8275320" y="2493970"/>
            <a:ext cx="3243580" cy="2241644"/>
          </a:xfrm>
          <a:prstGeom prst="roundRect">
            <a:avLst>
              <a:gd name="adj" fmla="val 7876"/>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1800000" flipH="1" flipV="0">
            <a:off x="10815473" y="4469488"/>
            <a:ext cx="290932" cy="300942"/>
          </a:xfrm>
          <a:prstGeom prst="roundRect">
            <a:avLst>
              <a:gd name="adj" fmla="val 7876"/>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1" flipV="0">
            <a:off x="660400" y="2493970"/>
            <a:ext cx="3243580" cy="2241644"/>
          </a:xfrm>
          <a:prstGeom prst="roundRect">
            <a:avLst>
              <a:gd name="adj" fmla="val 7876"/>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19800000" flipH="0" flipV="0">
            <a:off x="1072895" y="4469488"/>
            <a:ext cx="290932" cy="300942"/>
          </a:xfrm>
          <a:prstGeom prst="roundRect">
            <a:avLst>
              <a:gd name="adj" fmla="val 7876"/>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821803" y="2583470"/>
            <a:ext cx="2882096" cy="414374"/>
          </a:xfrm>
          <a:prstGeom prst="rect">
            <a:avLst/>
          </a:prstGeom>
          <a:noFill/>
          <a:ln>
            <a:noFill/>
          </a:ln>
        </p:spPr>
        <p:txBody>
          <a:bodyPr vert="horz" wrap="square" lIns="0" tIns="0" rIns="0" bIns="0" rtlCol="0" anchor="b"/>
          <a:lstStyle/>
          <a:p>
            <a:pPr algn="r">
              <a:lnSpc>
                <a:spcPct val="15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T 公司的数据来源</a:t>
            </a:r>
            <a:endParaRPr kumimoji="1" lang="zh-CN" altLang="en-US"/>
          </a:p>
        </p:txBody>
      </p:sp>
      <p:sp>
        <p:nvSpPr>
          <p:cNvPr id="23" name="标题 1"/>
          <p:cNvSpPr txBox="1"/>
          <p:nvPr/>
        </p:nvSpPr>
        <p:spPr>
          <a:xfrm rot="0" flipH="0" flipV="0">
            <a:off x="821803" y="3078867"/>
            <a:ext cx="2882096" cy="1504708"/>
          </a:xfrm>
          <a:prstGeom prst="rect">
            <a:avLst/>
          </a:prstGeom>
          <a:noFill/>
          <a:ln>
            <a:noFill/>
          </a:ln>
        </p:spPr>
        <p:txBody>
          <a:bodyPr vert="horz" wrap="square" lIns="0" tIns="0" rIns="0" bIns="0" rtlCol="0" anchor="t"/>
          <a:lstStyle/>
          <a:p>
            <a:pPr algn="r">
              <a:lnSpc>
                <a:spcPct val="150000"/>
              </a:lnSpc>
            </a:pPr>
            <a:r>
              <a:rPr kumimoji="1" lang="en-US" altLang="zh-CN" sz="1075">
                <a:ln w="12700">
                  <a:noFill/>
                </a:ln>
                <a:solidFill>
                  <a:srgbClr val="000000">
                    <a:alpha val="100000"/>
                  </a:srgbClr>
                </a:solidFill>
                <a:latin typeface="Source Han Sans CN Normal"/>
                <a:ea typeface="Source Han Sans CN Normal"/>
                <a:cs typeface="Source Han Sans CN Normal"/>
              </a:rPr>
              <a:t>数据主要来源于企业内部经营过程和外部购买，包括金融信息服务业务客户数据、外部行情数据以及政府经济和行业政策等数据。</a:t>
            </a:r>
            <a:endParaRPr kumimoji="1" lang="zh-CN" altLang="en-US"/>
          </a:p>
        </p:txBody>
      </p:sp>
      <p:sp>
        <p:nvSpPr>
          <p:cNvPr id="24" name="标题 1"/>
          <p:cNvSpPr txBox="1"/>
          <p:nvPr/>
        </p:nvSpPr>
        <p:spPr>
          <a:xfrm rot="0" flipH="0" flipV="0">
            <a:off x="8461094" y="2583470"/>
            <a:ext cx="2882096" cy="414374"/>
          </a:xfrm>
          <a:prstGeom prst="rect">
            <a:avLst/>
          </a:prstGeom>
          <a:noFill/>
          <a:ln>
            <a:noFill/>
          </a:ln>
        </p:spPr>
        <p:txBody>
          <a:bodyPr vert="horz" wrap="square" lIns="0" tIns="0" rIns="0" bIns="0" rtlCol="0" anchor="b"/>
          <a:lstStyle/>
          <a:p>
            <a:pPr algn="l">
              <a:lnSpc>
                <a:spcPct val="15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T 公司商业模式及数据分类</a:t>
            </a:r>
            <a:endParaRPr kumimoji="1" lang="zh-CN" altLang="en-US"/>
          </a:p>
        </p:txBody>
      </p:sp>
      <p:sp>
        <p:nvSpPr>
          <p:cNvPr id="25" name="标题 1"/>
          <p:cNvSpPr txBox="1"/>
          <p:nvPr/>
        </p:nvSpPr>
        <p:spPr>
          <a:xfrm rot="0" flipH="0" flipV="0">
            <a:off x="8461094" y="3078867"/>
            <a:ext cx="2882096" cy="1504708"/>
          </a:xfrm>
          <a:prstGeom prst="rect">
            <a:avLst/>
          </a:prstGeom>
          <a:noFill/>
          <a:ln>
            <a:noFill/>
          </a:ln>
        </p:spPr>
        <p:txBody>
          <a:bodyPr vert="horz" wrap="square" lIns="0" tIns="0" rIns="0" bIns="0" rtlCol="0" anchor="t"/>
          <a:lstStyle/>
          <a:p>
            <a:pPr algn="l">
              <a:lnSpc>
                <a:spcPct val="150000"/>
              </a:lnSpc>
            </a:pPr>
            <a:r>
              <a:rPr kumimoji="1" lang="en-US" altLang="zh-CN" sz="1075">
                <a:ln w="12700">
                  <a:noFill/>
                </a:ln>
                <a:solidFill>
                  <a:srgbClr val="000000">
                    <a:alpha val="100000"/>
                  </a:srgbClr>
                </a:solidFill>
                <a:latin typeface="Source Han Sans CN Normal"/>
                <a:ea typeface="Source Han Sans CN Normal"/>
                <a:cs typeface="Source Han Sans CN Normal"/>
              </a:rPr>
              <a:t>商业模式包括增值电信服务、软件销售及维护、基金销售及其他交易手续费、广告及互联网业务推广、人工智能布局等。
数据分为原始数据、增值数据、外购数据，原始数据用于内部生产经营，增值数据满足个性化需求，外购数据用于研发和经营管理。</a:t>
            </a:r>
            <a:endParaRPr kumimoji="1" lang="zh-CN" altLang="en-US"/>
          </a:p>
        </p:txBody>
      </p:sp>
      <p:sp>
        <p:nvSpPr>
          <p:cNvPr id="26" name="标题 1"/>
          <p:cNvSpPr txBox="1"/>
          <p:nvPr/>
        </p:nvSpPr>
        <p:spPr>
          <a:xfrm rot="0" flipH="0" flipV="0">
            <a:off x="5513408" y="3344264"/>
            <a:ext cx="655898" cy="594648"/>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5529580" cy="638289"/>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4">
                <a:ln>
                  <a:noFill/>
                </a:ln>
                <a:solidFill>
                  <a:srgbClr val="0D0D0D">
                    <a:alpha val="100000"/>
                  </a:srgbClr>
                </a:solidFill>
                <a:latin typeface="Source Han Sans CN Bold Bold"/>
                <a:ea typeface="Source Han Sans CN Bold Bold"/>
                <a:cs typeface="Source Han Sans CN Bold Bold"/>
              </a:rPr>
              <a:t>T 公司数据资产入表的建议</a:t>
            </a:r>
            <a:endParaRPr kumimoji="1" lang="zh-CN" altLang="en-US"/>
          </a:p>
        </p:txBody>
      </p:sp>
      <p:sp>
        <p:nvSpPr>
          <p:cNvPr id="6" name="标题 1"/>
          <p:cNvSpPr txBox="1"/>
          <p:nvPr/>
        </p:nvSpPr>
        <p:spPr>
          <a:xfrm rot="16200000" flipH="0" flipV="0">
            <a:off x="5488264" y="1868905"/>
            <a:ext cx="1229510" cy="1229508"/>
          </a:xfrm>
          <a:prstGeom prst="blockArc">
            <a:avLst>
              <a:gd name="adj1" fmla="val 10800000"/>
              <a:gd name="adj2" fmla="val 21451322"/>
              <a:gd name="adj3" fmla="val 8020"/>
            </a:avLst>
          </a:prstGeom>
          <a:solidFill>
            <a:schemeClr val="bg1"/>
          </a:solid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63742" y="3939278"/>
            <a:ext cx="3372852" cy="1363934"/>
          </a:xfrm>
          <a:prstGeom prst="rect">
            <a:avLst/>
          </a:prstGeom>
          <a:noFill/>
          <a:ln cap="sq">
            <a:noFill/>
          </a:ln>
        </p:spPr>
        <p:txBody>
          <a:bodyPr vert="horz" wrap="square" lIns="0" tIns="0" rIns="0" bIns="0" rtlCol="0" anchor="t"/>
          <a:lstStyle/>
          <a:p>
            <a:pPr algn="ctr">
              <a:lnSpc>
                <a:spcPct val="150000"/>
              </a:lnSpc>
            </a:pPr>
            <a:r>
              <a:rPr kumimoji="1" lang="en-US" altLang="zh-CN" sz="1169">
                <a:ln w="12700">
                  <a:noFill/>
                </a:ln>
                <a:solidFill>
                  <a:srgbClr val="262626">
                    <a:alpha val="100000"/>
                  </a:srgbClr>
                </a:solidFill>
                <a:latin typeface="Source Han Sans CN Normal"/>
                <a:ea typeface="Source Han Sans CN Normal"/>
                <a:cs typeface="Source Han Sans CN Normal"/>
              </a:rPr>
              <a:t>确认条件：所有权或控制权归属于企业，能够为企业带来经济利益，成本或价值能够可靠计量。
原始数据不符合确认条件，增值数据符合，外购数据满足资本化条件时符合。</a:t>
            </a:r>
            <a:endParaRPr kumimoji="1" lang="zh-CN" altLang="en-US"/>
          </a:p>
        </p:txBody>
      </p:sp>
      <p:sp>
        <p:nvSpPr>
          <p:cNvPr id="8" name="标题 1"/>
          <p:cNvSpPr txBox="1"/>
          <p:nvPr/>
        </p:nvSpPr>
        <p:spPr>
          <a:xfrm rot="0" flipH="0" flipV="0">
            <a:off x="663742" y="3168316"/>
            <a:ext cx="3372852" cy="700491"/>
          </a:xfrm>
          <a:prstGeom prst="rect">
            <a:avLst/>
          </a:prstGeom>
          <a:noFill/>
          <a:ln cap="sq">
            <a:noFill/>
          </a:ln>
        </p:spPr>
        <p:txBody>
          <a:bodyPr vert="horz" wrap="square" lIns="0" tIns="0" rIns="0" bIns="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数据资产的确认</a:t>
            </a:r>
            <a:endParaRPr kumimoji="1" lang="zh-CN" altLang="en-US"/>
          </a:p>
        </p:txBody>
      </p:sp>
      <p:sp>
        <p:nvSpPr>
          <p:cNvPr id="9" name="标题 1"/>
          <p:cNvSpPr txBox="1"/>
          <p:nvPr/>
        </p:nvSpPr>
        <p:spPr>
          <a:xfrm rot="0" flipH="0" flipV="0">
            <a:off x="4416593" y="3939278"/>
            <a:ext cx="3372852" cy="1363934"/>
          </a:xfrm>
          <a:prstGeom prst="rect">
            <a:avLst/>
          </a:prstGeom>
          <a:noFill/>
          <a:ln cap="sq">
            <a:noFill/>
          </a:ln>
        </p:spPr>
        <p:txBody>
          <a:bodyPr vert="horz" wrap="square" lIns="0" tIns="0" rIns="0" bIns="0" rtlCol="0" anchor="t"/>
          <a:lstStyle/>
          <a:p>
            <a:pPr algn="ctr">
              <a:lnSpc>
                <a:spcPct val="150000"/>
              </a:lnSpc>
            </a:pPr>
            <a:r>
              <a:rPr kumimoji="1" lang="en-US" altLang="zh-CN" sz="1169">
                <a:ln w="12700">
                  <a:noFill/>
                </a:ln>
                <a:solidFill>
                  <a:srgbClr val="262626">
                    <a:alpha val="100000"/>
                  </a:srgbClr>
                </a:solidFill>
                <a:latin typeface="Source Han Sans CN Normal"/>
                <a:ea typeface="Source Han Sans CN Normal"/>
                <a:cs typeface="Source Han Sans CN Normal"/>
              </a:rPr>
              <a:t>以外部出售为商业模式：外购或自制的数据资产分别确认为“存货”或“无形资产”，采用加速摊销法和减值测试，出售或报废时终止确认。
以内部使用为商业模式：对内部经营数据进行加工处理，符合资本化条件的确认为“无形资产”，采用年数总和法摊销，报废时结转账面价值。</a:t>
            </a:r>
            <a:endParaRPr kumimoji="1" lang="zh-CN" altLang="en-US"/>
          </a:p>
        </p:txBody>
      </p:sp>
      <p:sp>
        <p:nvSpPr>
          <p:cNvPr id="10" name="标题 1"/>
          <p:cNvSpPr txBox="1"/>
          <p:nvPr/>
        </p:nvSpPr>
        <p:spPr>
          <a:xfrm rot="0" flipH="0" flipV="0">
            <a:off x="4416593" y="3168316"/>
            <a:ext cx="3372852" cy="700491"/>
          </a:xfrm>
          <a:prstGeom prst="rect">
            <a:avLst/>
          </a:prstGeom>
          <a:noFill/>
          <a:ln cap="sq">
            <a:noFill/>
          </a:ln>
        </p:spPr>
        <p:txBody>
          <a:bodyPr vert="horz" wrap="square" lIns="0" tIns="0" rIns="0" bIns="0" rtlCol="0" anchor="b"/>
          <a:lstStyle/>
          <a:p>
            <a:pPr algn="ctr">
              <a:lnSpc>
                <a:spcPct val="130000"/>
              </a:lnSpc>
            </a:pPr>
            <a:r>
              <a:rPr kumimoji="1" lang="en-US" altLang="zh-CN" sz="1600">
                <a:ln w="12700">
                  <a:noFill/>
                </a:ln>
                <a:solidFill>
                  <a:srgbClr val="0E4687">
                    <a:alpha val="100000"/>
                  </a:srgbClr>
                </a:solidFill>
                <a:latin typeface="Source Han Sans CN Bold Bold"/>
                <a:ea typeface="Source Han Sans CN Bold Bold"/>
                <a:cs typeface="Source Han Sans CN Bold Bold"/>
              </a:rPr>
              <a:t>数据资产的计量与处置</a:t>
            </a:r>
            <a:endParaRPr kumimoji="1" lang="zh-CN" altLang="en-US"/>
          </a:p>
        </p:txBody>
      </p:sp>
      <p:sp>
        <p:nvSpPr>
          <p:cNvPr id="11" name="标题 1"/>
          <p:cNvSpPr txBox="1"/>
          <p:nvPr/>
        </p:nvSpPr>
        <p:spPr>
          <a:xfrm rot="0" flipH="0" flipV="0">
            <a:off x="8142706" y="3939278"/>
            <a:ext cx="3372852" cy="1363934"/>
          </a:xfrm>
          <a:prstGeom prst="rect">
            <a:avLst/>
          </a:prstGeom>
          <a:noFill/>
          <a:ln cap="sq">
            <a:noFill/>
          </a:ln>
        </p:spPr>
        <p:txBody>
          <a:bodyPr vert="horz" wrap="square" lIns="0" tIns="0" rIns="0" bIns="0" rtlCol="0" anchor="t"/>
          <a:lstStyle/>
          <a:p>
            <a:pPr algn="ctr">
              <a:lnSpc>
                <a:spcPct val="150000"/>
              </a:lnSpc>
            </a:pPr>
            <a:r>
              <a:rPr kumimoji="1" lang="en-US" altLang="zh-CN" sz="1169">
                <a:ln w="12700">
                  <a:noFill/>
                </a:ln>
                <a:solidFill>
                  <a:srgbClr val="262626">
                    <a:alpha val="100000"/>
                  </a:srgbClr>
                </a:solidFill>
                <a:latin typeface="Source Han Sans CN Normal"/>
                <a:ea typeface="Source Han Sans CN Normal"/>
                <a:cs typeface="Source Han Sans CN Normal"/>
              </a:rPr>
              <a:t>列报：入表后存货和无形资产账面价值增加，利润总额增加，递延所得税资产和应交所得税有相应变化。
披露：外部销售所有权的数据资产进行减值测试和披露相关信息，外部销售使用权和内部使用的数据资产沿用无形资产披露方式。</a:t>
            </a:r>
            <a:endParaRPr kumimoji="1" lang="zh-CN" altLang="en-US"/>
          </a:p>
        </p:txBody>
      </p:sp>
      <p:sp>
        <p:nvSpPr>
          <p:cNvPr id="12" name="标题 1"/>
          <p:cNvSpPr txBox="1"/>
          <p:nvPr/>
        </p:nvSpPr>
        <p:spPr>
          <a:xfrm rot="0" flipH="0" flipV="0">
            <a:off x="8142706" y="3168316"/>
            <a:ext cx="3372852" cy="700491"/>
          </a:xfrm>
          <a:prstGeom prst="rect">
            <a:avLst/>
          </a:prstGeom>
          <a:noFill/>
          <a:ln cap="sq">
            <a:noFill/>
          </a:ln>
        </p:spPr>
        <p:txBody>
          <a:bodyPr vert="horz" wrap="square" lIns="0" tIns="0" rIns="0" bIns="0" rtlCol="0" anchor="b"/>
          <a:lstStyle/>
          <a:p>
            <a:pPr algn="ctr">
              <a:lnSpc>
                <a:spcPct val="13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数据资产的列报与披露</a:t>
            </a:r>
            <a:endParaRPr kumimoji="1" lang="zh-CN" altLang="en-US"/>
          </a:p>
        </p:txBody>
      </p:sp>
      <p:sp>
        <p:nvSpPr>
          <p:cNvPr id="13" name="标题 1"/>
          <p:cNvSpPr txBox="1"/>
          <p:nvPr/>
        </p:nvSpPr>
        <p:spPr>
          <a:xfrm rot="0" flipH="0" flipV="0">
            <a:off x="1921042" y="2047087"/>
            <a:ext cx="874295" cy="874295"/>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16200000" flipH="0" flipV="0">
            <a:off x="1735413" y="1868905"/>
            <a:ext cx="1229510" cy="1229508"/>
          </a:xfrm>
          <a:prstGeom prst="blockArc">
            <a:avLst>
              <a:gd name="adj1" fmla="val 10800000"/>
              <a:gd name="adj2" fmla="val 21451322"/>
              <a:gd name="adj3" fmla="val 8020"/>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2197683" y="2335755"/>
            <a:ext cx="321013" cy="296959"/>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6" name="标题 1"/>
          <p:cNvSpPr txBox="1"/>
          <p:nvPr/>
        </p:nvSpPr>
        <p:spPr>
          <a:xfrm rot="0" flipH="0" flipV="0">
            <a:off x="5673893" y="2047087"/>
            <a:ext cx="874295" cy="874295"/>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5950534" y="2323728"/>
            <a:ext cx="321013" cy="321013"/>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8" name="标题 1"/>
          <p:cNvSpPr txBox="1"/>
          <p:nvPr/>
        </p:nvSpPr>
        <p:spPr>
          <a:xfrm rot="0" flipH="0" flipV="0">
            <a:off x="9400006" y="2047087"/>
            <a:ext cx="874295" cy="874295"/>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16200000" flipH="0" flipV="0">
            <a:off x="9214377" y="1868905"/>
            <a:ext cx="1229510" cy="1229508"/>
          </a:xfrm>
          <a:prstGeom prst="blockArc">
            <a:avLst>
              <a:gd name="adj1" fmla="val 10800000"/>
              <a:gd name="adj2" fmla="val 21451322"/>
              <a:gd name="adj3" fmla="val 8020"/>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9676647" y="2338717"/>
            <a:ext cx="321013" cy="291035"/>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2"/>
          <p:cNvGrpSpPr/>
          <p:nvPr/>
        </p:nvGrpSpPr>
        <p:grpSpPr>
          <a:xfrm>
            <a:off x="2872346" y="1014170"/>
            <a:ext cx="491958" cy="4812157"/>
            <a:chOff x="2872346" y="1014170"/>
            <a:chExt cx="491958" cy="4812157"/>
          </a:xfrm>
        </p:grpSpPr>
        <p:pic>
          <p:nvPicPr>
            <p:cNvPr id="3" name="图片 3"/>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pic>
          <p:nvPicPr>
            <p:cNvPr id="4" name="图片 4"/>
            <p:cNvPicPr>
              <a:picLocks noChangeAspect="1"/>
            </p:cNvPicPr>
            <p:nvPr/>
          </p:nvPicPr>
          <p:blipFill>
            <a:blip r:embed="rId3">
              <a:alphaModFix amt="100000"/>
            </a:blip>
            <a:srcRect l="0" t="76775" r="0" b="0"/>
            <a:stretch>
              <a:fillRect/>
            </a:stretch>
          </p:blipFill>
          <p:spPr>
            <a:xfrm rot="16200000" flipH="0" flipV="1">
              <a:off x="712246" y="3174269"/>
              <a:ext cx="4812157" cy="491959"/>
            </a:xfrm>
            <a:prstGeom prst="rect">
              <a:avLst/>
            </a:prstGeom>
            <a:noFill/>
            <a:ln cap="sq">
              <a:noFill/>
            </a:ln>
          </p:spPr>
        </p:pic>
      </p:grpSp>
      <p:sp>
        <p:nvSpPr>
          <p:cNvPr id="5" name="任意多边形 4"/>
          <p:cNvSpPr txBox="1"/>
          <p:nvPr/>
        </p:nvSpPr>
        <p:spPr>
          <a:xfrm rot="0" flipH="0" flipV="0">
            <a:off x="2423042" y="2319266"/>
            <a:ext cx="7643595" cy="1592519"/>
          </a:xfrm>
          <a:custGeom>
            <a:avLst/>
            <a:gdLst>
              <a:gd name="connsiteX0" fmla="*/ 0 w 5229817"/>
              <a:gd name="connsiteY0" fmla="*/ 0 h 1429030"/>
              <a:gd name="connsiteX1" fmla="*/ 4515302 w 5229817"/>
              <a:gd name="connsiteY1" fmla="*/ 0 h 1429030"/>
              <a:gd name="connsiteX2" fmla="*/ 5229817 w 5229817"/>
              <a:gd name="connsiteY2" fmla="*/ 714515 h 1429030"/>
              <a:gd name="connsiteX3" fmla="*/ 5229816 w 5229817"/>
              <a:gd name="connsiteY3" fmla="*/ 714515 h 1429030"/>
              <a:gd name="connsiteX4" fmla="*/ 4515301 w 5229817"/>
              <a:gd name="connsiteY4" fmla="*/ 1429030 h 1429030"/>
              <a:gd name="connsiteX5" fmla="*/ 0 w 5229817"/>
              <a:gd name="connsiteY5" fmla="*/ 1429029 h 1429030"/>
            </a:gdLst>
            <a:rect l="l" t="t" r="r" b="b"/>
            <a:pathLst>
              <a:path w="5229817" h="1429030">
                <a:moveTo>
                  <a:pt x="0" y="0"/>
                </a:moveTo>
                <a:lnTo>
                  <a:pt x="4515302" y="0"/>
                </a:lnTo>
                <a:cubicBezTo>
                  <a:pt x="4909918" y="0"/>
                  <a:pt x="5229817" y="319899"/>
                  <a:pt x="5229817" y="714515"/>
                </a:cubicBezTo>
                <a:lnTo>
                  <a:pt x="5229816" y="714515"/>
                </a:lnTo>
                <a:cubicBezTo>
                  <a:pt x="5229816" y="1109131"/>
                  <a:pt x="4909917" y="1429030"/>
                  <a:pt x="4515301" y="1429030"/>
                </a:cubicBezTo>
                <a:lnTo>
                  <a:pt x="0" y="1429029"/>
                </a:lnTo>
                <a:close/>
              </a:path>
            </a:pathLst>
          </a:custGeom>
          <a:gradFill>
            <a:gsLst>
              <a:gs pos="0">
                <a:srgbClr val="B00002">
                  <a:alpha val="100000"/>
                </a:srgbClr>
              </a:gs>
              <a:gs pos="100000">
                <a:srgbClr val="E70C12">
                  <a:alpha val="100000"/>
                </a:srgbClr>
              </a:gs>
            </a:gsLst>
            <a:lin ang="0" scaled="1"/>
          </a:gradFill>
          <a:ln w="12700" cap="sq">
            <a:noFill/>
            <a:prstDash val="solid"/>
            <a:miter/>
          </a:ln>
          <a:effectLst>
            <a:outerShdw dist="38100" blurRad="50800" dir="2700000" sx="100000" sy="100000" kx="0" ky="0" algn="t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sp>
        <p:nvSpPr>
          <p:cNvPr id="6" name="矩形 5"/>
          <p:cNvSpPr txBox="1"/>
          <p:nvPr/>
        </p:nvSpPr>
        <p:spPr>
          <a:xfrm rot="0" flipH="0" flipV="0">
            <a:off x="2423041" y="2773918"/>
            <a:ext cx="7645400" cy="566798"/>
          </a:xfrm>
          <a:prstGeom prst="rect">
            <a:avLst/>
          </a:prstGeom>
          <a:noFill/>
          <a:ln>
            <a:noFill/>
          </a:ln>
        </p:spPr>
        <p:txBody>
          <a:bodyPr vert="horz" wrap="square" lIns="91440" tIns="45720" rIns="91440" bIns="45720" rtlCol="0" anchor="t">
            <a:spAutoFit/>
          </a:bodyPr>
          <a:lstStyle/>
          <a:p>
            <a:pPr algn="ctr">
              <a:lnSpc>
                <a:spcPct val="100000"/>
              </a:lnSpc>
            </a:pPr>
            <a:r>
              <a:rPr kumimoji="1" lang="en-US" altLang="zh-CN" sz="3090">
                <a:ln>
                  <a:noFill/>
                </a:ln>
                <a:solidFill>
                  <a:srgbClr val="FFFFFF">
                    <a:alpha val="100000"/>
                  </a:srgbClr>
                </a:solidFill>
                <a:latin typeface="Source Han Sans CN Normal"/>
                <a:ea typeface="Source Han Sans CN Normal"/>
                <a:cs typeface="Source Han Sans CN Normal"/>
              </a:rPr>
              <a:t>数据资产入表预期实施效果分析与政策建议</a:t>
            </a:r>
            <a:endParaRPr kumimoji="1" lang="zh-CN" altLang="en-US"/>
          </a:p>
        </p:txBody>
      </p:sp>
      <p:sp>
        <p:nvSpPr>
          <p:cNvPr id="7" name="直角三角形 6"/>
          <p:cNvSpPr txBox="1"/>
          <p:nvPr/>
        </p:nvSpPr>
        <p:spPr>
          <a:xfrm rot="0" flipH="1" flipV="1">
            <a:off x="2423042" y="3911782"/>
            <a:ext cx="942936" cy="432309"/>
          </a:xfrm>
          <a:prstGeom prst="rtTriangle">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8" name="矩形 7"/>
          <p:cNvSpPr txBox="1"/>
          <p:nvPr/>
        </p:nvSpPr>
        <p:spPr>
          <a:xfrm rot="0" flipH="0" flipV="0">
            <a:off x="2894510" y="2792359"/>
            <a:ext cx="690880" cy="645337"/>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600">
                <a:ln>
                  <a:noFill/>
                </a:ln>
                <a:solidFill>
                  <a:srgbClr val="FFFFFF">
                    <a:alpha val="100000"/>
                  </a:srgbClr>
                </a:solidFill>
                <a:latin typeface="Source Han Sans CN Normal"/>
                <a:ea typeface="Source Han Sans CN Normal"/>
                <a:cs typeface="Source Han Sans CN Normal"/>
              </a:rPr>
              <a:t>06</a:t>
            </a:r>
            <a:endParaRPr kumimoji="1" lang="zh-CN" altLang="en-US"/>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6494780" cy="638196"/>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54">
                <a:ln>
                  <a:noFill/>
                </a:ln>
                <a:solidFill>
                  <a:srgbClr val="0D0D0D">
                    <a:alpha val="100000"/>
                  </a:srgbClr>
                </a:solidFill>
                <a:latin typeface="Source Han Sans CN Bold Bold"/>
                <a:ea typeface="Source Han Sans CN Bold Bold"/>
                <a:cs typeface="Source Han Sans CN Bold Bold"/>
              </a:rPr>
              <a:t>数据资产入表预期实施效果分析</a:t>
            </a:r>
            <a:endParaRPr kumimoji="1" lang="zh-CN" altLang="en-US"/>
          </a:p>
        </p:txBody>
      </p:sp>
      <p:pic>
        <p:nvPicPr>
          <p:cNvPr id="6" name="图片"/>
          <p:cNvPicPr>
            <a:picLocks noChangeAspect="1"/>
          </p:cNvPicPr>
          <p:nvPr/>
        </p:nvPicPr>
        <p:blipFill>
          <a:blip r:embed="rId3">
            <a:alphaModFix amt="100000"/>
          </a:blip>
          <a:srcRect l="0" t="0" r="0" b="0"/>
          <a:stretch>
            <a:fillRect/>
          </a:stretch>
        </p:blipFill>
        <p:spPr>
          <a:xfrm rot="0" flipH="0" flipV="0">
            <a:off x="801636" y="1495956"/>
            <a:ext cx="3090940" cy="6248942"/>
          </a:xfrm>
          <a:prstGeom prst="rect">
            <a:avLst/>
          </a:prstGeom>
          <a:noFill/>
          <a:ln>
            <a:noFill/>
          </a:ln>
        </p:spPr>
      </p:pic>
      <p:pic>
        <p:nvPicPr>
          <p:cNvPr id="7" name="图片"/>
          <p:cNvPicPr>
            <a:picLocks noChangeAspect="1"/>
          </p:cNvPicPr>
          <p:nvPr/>
        </p:nvPicPr>
        <p:blipFill>
          <a:blip r:embed="rId4">
            <a:alphaModFix amt="100000"/>
          </a:blip>
          <a:srcRect l="17137" t="177" r="42857" b="-177"/>
          <a:stretch>
            <a:fillRect/>
          </a:stretch>
        </p:blipFill>
        <p:spPr>
          <a:xfrm rot="0" flipH="0" flipV="0">
            <a:off x="998970" y="2286520"/>
            <a:ext cx="2661660" cy="4672688"/>
          </a:xfrm>
          <a:custGeom>
            <a:avLst/>
            <a:gdLst/>
            <a:rect l="l" t="t" r="r" b="b"/>
            <a:pathLst>
              <a:path w="2661660" h="4672688">
                <a:moveTo>
                  <a:pt x="0" y="0"/>
                </a:moveTo>
                <a:lnTo>
                  <a:pt x="2661660" y="0"/>
                </a:lnTo>
                <a:lnTo>
                  <a:pt x="2661660" y="4672688"/>
                </a:lnTo>
                <a:lnTo>
                  <a:pt x="0" y="4672688"/>
                </a:lnTo>
                <a:close/>
              </a:path>
            </a:pathLst>
          </a:custGeom>
          <a:noFill/>
          <a:ln>
            <a:noFill/>
          </a:ln>
        </p:spPr>
      </p:pic>
      <p:sp>
        <p:nvSpPr>
          <p:cNvPr id="8" name="标题 1"/>
          <p:cNvSpPr txBox="1"/>
          <p:nvPr/>
        </p:nvSpPr>
        <p:spPr>
          <a:xfrm rot="0" flipH="0" flipV="0">
            <a:off x="4536407" y="1672047"/>
            <a:ext cx="6840000" cy="737738"/>
          </a:xfrm>
          <a:prstGeom prst="rect">
            <a:avLst/>
          </a:prstGeom>
          <a:noFill/>
          <a:ln>
            <a:noFill/>
          </a:ln>
        </p:spPr>
        <p:txBody>
          <a:bodyPr vert="horz" wrap="square" lIns="0" tIns="0" rIns="0" bIns="0" rtlCol="0" anchor="b"/>
          <a:lstStyle/>
          <a:p>
            <a:pPr algn="l">
              <a:lnSpc>
                <a:spcPct val="100000"/>
              </a:lnSpc>
            </a:pPr>
            <a:r>
              <a:rPr kumimoji="1" lang="en-US" altLang="zh-CN" sz="1600">
                <a:ln w="12700">
                  <a:noFill/>
                </a:ln>
                <a:solidFill>
                  <a:srgbClr val="C70808">
                    <a:alpha val="100000"/>
                  </a:srgbClr>
                </a:solidFill>
                <a:latin typeface="Source Han Sans CN Bold Bold"/>
                <a:ea typeface="Source Han Sans CN Bold Bold"/>
                <a:cs typeface="Source Han Sans CN Bold Bold"/>
              </a:rPr>
              <a:t>对企业的预期效果</a:t>
            </a:r>
            <a:endParaRPr kumimoji="1" lang="zh-CN" altLang="en-US"/>
          </a:p>
        </p:txBody>
      </p:sp>
      <p:sp>
        <p:nvSpPr>
          <p:cNvPr id="9" name="标题 1"/>
          <p:cNvSpPr txBox="1"/>
          <p:nvPr/>
        </p:nvSpPr>
        <p:spPr>
          <a:xfrm rot="0" flipH="0" flipV="0">
            <a:off x="4536407" y="2527352"/>
            <a:ext cx="6840000" cy="1667254"/>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D0D0D">
                    <a:alpha val="100000"/>
                  </a:srgbClr>
                </a:solidFill>
                <a:latin typeface="Source Han Sans CN Normal"/>
                <a:ea typeface="Source Han Sans CN Normal"/>
                <a:cs typeface="Source Han Sans CN Normal"/>
              </a:rPr>
              <a:t>厘清数据资产商业模式，倒逼企业明确数据资产商业模式，更清晰披露经营管理情况。
把握数据资产的真实价值，使企业能确认可资产化的数据资源，提升资产价值，保证利润表真实性和稳定性。</a:t>
            </a:r>
            <a:endParaRPr kumimoji="1" lang="zh-CN" altLang="en-US"/>
          </a:p>
        </p:txBody>
      </p:sp>
      <p:sp>
        <p:nvSpPr>
          <p:cNvPr id="10" name="标题 1"/>
          <p:cNvSpPr txBox="1"/>
          <p:nvPr/>
        </p:nvSpPr>
        <p:spPr>
          <a:xfrm rot="0" flipH="0" flipV="0">
            <a:off x="4536408" y="4943541"/>
            <a:ext cx="6840000" cy="957943"/>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0D0D0D">
                    <a:alpha val="100000"/>
                  </a:srgbClr>
                </a:solidFill>
                <a:latin typeface="Source Han Sans CN Normal"/>
                <a:ea typeface="Source Han Sans CN Normal"/>
                <a:cs typeface="Source Han Sans CN Normal"/>
              </a:rPr>
              <a:t>降低信息不对称程度，优化投资策略，使企业数据资产在财务报告中呈现，为投资者提供更全面信息，保护投资者利益，促进市场稳健发展。</a:t>
            </a:r>
            <a:endParaRPr kumimoji="1" lang="zh-CN" altLang="en-US"/>
          </a:p>
        </p:txBody>
      </p:sp>
      <p:sp>
        <p:nvSpPr>
          <p:cNvPr id="11" name="标题 1"/>
          <p:cNvSpPr txBox="1"/>
          <p:nvPr/>
        </p:nvSpPr>
        <p:spPr>
          <a:xfrm rot="0" flipH="0" flipV="0">
            <a:off x="4536408" y="4538410"/>
            <a:ext cx="6840000" cy="318998"/>
          </a:xfrm>
          <a:prstGeom prst="rect">
            <a:avLst/>
          </a:prstGeom>
          <a:noFill/>
          <a:ln>
            <a:noFill/>
          </a:ln>
        </p:spPr>
        <p:txBody>
          <a:bodyPr vert="horz" wrap="square" lIns="0" tIns="0" rIns="0" bIns="0" rtlCol="0" anchor="ctr"/>
          <a:lstStyle/>
          <a:p>
            <a:pPr algn="l">
              <a:lnSpc>
                <a:spcPct val="90000"/>
              </a:lnSpc>
            </a:pPr>
            <a:r>
              <a:rPr kumimoji="1" lang="en-US" altLang="zh-CN" sz="1600">
                <a:ln w="12700">
                  <a:noFill/>
                </a:ln>
                <a:solidFill>
                  <a:srgbClr val="000000">
                    <a:alpha val="100000"/>
                  </a:srgbClr>
                </a:solidFill>
                <a:latin typeface="Source Han Sans CN Bold Bold"/>
                <a:ea typeface="Source Han Sans CN Bold Bold"/>
                <a:cs typeface="Source Han Sans CN Bold Bold"/>
              </a:rPr>
              <a:t>对投资者的预期效果</a:t>
            </a:r>
            <a:endParaRPr kumimoji="1" lang="zh-CN" altLang="en-US"/>
          </a:p>
        </p:txBody>
      </p:sp>
      <p:sp>
        <p:nvSpPr>
          <p:cNvPr id="12" name="标题 1"/>
          <p:cNvSpPr txBox="1"/>
          <p:nvPr/>
        </p:nvSpPr>
        <p:spPr>
          <a:xfrm rot="0" flipH="0" flipV="0">
            <a:off x="3020550" y="4474686"/>
            <a:ext cx="1260000" cy="1260000"/>
          </a:xfrm>
          <a:prstGeom prst="ellipse">
            <a:avLst/>
          </a:prstGeom>
          <a:solidFill>
            <a:schemeClr val="accent2"/>
          </a:solidFill>
          <a:ln w="12700" cap="sq">
            <a:noFill/>
            <a:miter/>
          </a:ln>
          <a:effectLst>
            <a:outerShdw dist="63500" blurRad="127000" dir="2700000" sx="100000" sy="100000" kx="0" ky="0" algn="tl" rotWithShape="0">
              <a:schemeClr val="accent2">
                <a:lumMod val="75000"/>
                <a:alpha val="30000"/>
              </a:schemeClr>
            </a:outerShdw>
          </a:effectLst>
        </p:spPr>
        <p:txBody>
          <a:bodyPr vert="horz" wrap="square" lIns="0" tIns="0" rIns="0" bIns="0" rtlCol="0" anchor="ctr"/>
          <a:lstStyle/>
          <a:p>
            <a:pPr algn="ctr">
              <a:lnSpc>
                <a:spcPct val="110000"/>
              </a:lnSpc>
            </a:pPr>
            <a:endParaRPr kumimoji="1" lang="zh-CN" altLang="en-US"/>
          </a:p>
        </p:txBody>
      </p:sp>
      <p:sp>
        <p:nvSpPr>
          <p:cNvPr id="13" name="标题 1"/>
          <p:cNvSpPr txBox="1"/>
          <p:nvPr/>
        </p:nvSpPr>
        <p:spPr>
          <a:xfrm rot="0" flipH="0" flipV="0">
            <a:off x="3372346" y="4847328"/>
            <a:ext cx="556408" cy="514716"/>
          </a:xfrm>
          <a:custGeom>
            <a:avLst/>
            <a:gdLst>
              <a:gd name="connsiteX0" fmla="*/ 2136435 w 5834559"/>
              <a:gd name="connsiteY0" fmla="*/ 643126 h 5397372"/>
              <a:gd name="connsiteX1" fmla="*/ 3716657 w 5834559"/>
              <a:gd name="connsiteY1" fmla="*/ 643126 h 5397372"/>
              <a:gd name="connsiteX2" fmla="*/ 3716657 w 5834559"/>
              <a:gd name="connsiteY2" fmla="*/ 1064855 h 5397372"/>
              <a:gd name="connsiteX3" fmla="*/ 2136435 w 5834559"/>
              <a:gd name="connsiteY3" fmla="*/ 1064855 h 5397372"/>
              <a:gd name="connsiteX4" fmla="*/ 693741 w 5834559"/>
              <a:gd name="connsiteY4" fmla="*/ 643126 h 5397372"/>
              <a:gd name="connsiteX5" fmla="*/ 1550121 w 5834559"/>
              <a:gd name="connsiteY5" fmla="*/ 643126 h 5397372"/>
              <a:gd name="connsiteX6" fmla="*/ 1550121 w 5834559"/>
              <a:gd name="connsiteY6" fmla="*/ 1064855 h 5397372"/>
              <a:gd name="connsiteX7" fmla="*/ 693741 w 5834559"/>
              <a:gd name="connsiteY7" fmla="*/ 1064855 h 5397372"/>
              <a:gd name="connsiteX8" fmla="*/ 421729 w 5834559"/>
              <a:gd name="connsiteY8" fmla="*/ 1336867 h 5397372"/>
              <a:gd name="connsiteX9" fmla="*/ 421729 w 5834559"/>
              <a:gd name="connsiteY9" fmla="*/ 2079805 h 5397372"/>
              <a:gd name="connsiteX10" fmla="*/ 5412133 w 5834559"/>
              <a:gd name="connsiteY10" fmla="*/ 2079805 h 5397372"/>
              <a:gd name="connsiteX11" fmla="*/ 5412133 w 5834559"/>
              <a:gd name="connsiteY11" fmla="*/ 1336867 h 5397372"/>
              <a:gd name="connsiteX12" fmla="*/ 5140113 w 5834559"/>
              <a:gd name="connsiteY12" fmla="*/ 1064855 h 5397372"/>
              <a:gd name="connsiteX13" fmla="*/ 4302971 w 5834559"/>
              <a:gd name="connsiteY13" fmla="*/ 1064855 h 5397372"/>
              <a:gd name="connsiteX14" fmla="*/ 4302971 w 5834559"/>
              <a:gd name="connsiteY14" fmla="*/ 643126 h 5397372"/>
              <a:gd name="connsiteX15" fmla="*/ 5140113 w 5834559"/>
              <a:gd name="connsiteY15" fmla="*/ 643126 h 5397372"/>
              <a:gd name="connsiteX16" fmla="*/ 5834559 w 5834559"/>
              <a:gd name="connsiteY16" fmla="*/ 1336867 h 5397372"/>
              <a:gd name="connsiteX17" fmla="*/ 5834559 w 5834559"/>
              <a:gd name="connsiteY17" fmla="*/ 4703631 h 5397372"/>
              <a:gd name="connsiteX18" fmla="*/ 5140818 w 5834559"/>
              <a:gd name="connsiteY18" fmla="*/ 5397372 h 5397372"/>
              <a:gd name="connsiteX19" fmla="*/ 693741 w 5834559"/>
              <a:gd name="connsiteY19" fmla="*/ 5397372 h 5397372"/>
              <a:gd name="connsiteX20" fmla="*/ 0 w 5834559"/>
              <a:gd name="connsiteY20" fmla="*/ 4703631 h 5397372"/>
              <a:gd name="connsiteX21" fmla="*/ 0 w 5834559"/>
              <a:gd name="connsiteY21" fmla="*/ 2501529 h 5397372"/>
              <a:gd name="connsiteX22" fmla="*/ 0 w 5834559"/>
              <a:gd name="connsiteY22" fmla="*/ 2079805 h 5397372"/>
              <a:gd name="connsiteX23" fmla="*/ 0 w 5834559"/>
              <a:gd name="connsiteY23" fmla="*/ 1336867 h 5397372"/>
              <a:gd name="connsiteX24" fmla="*/ 693741 w 5834559"/>
              <a:gd name="connsiteY24" fmla="*/ 643126 h 5397372"/>
              <a:gd name="connsiteX25" fmla="*/ 3997242 w 5834559"/>
              <a:gd name="connsiteY25" fmla="*/ 0 h 5397372"/>
              <a:gd name="connsiteX26" fmla="*/ 4208106 w 5834559"/>
              <a:gd name="connsiteY26" fmla="*/ 210864 h 5397372"/>
              <a:gd name="connsiteX27" fmla="*/ 4208106 w 5834559"/>
              <a:gd name="connsiteY27" fmla="*/ 1506961 h 5397372"/>
              <a:gd name="connsiteX28" fmla="*/ 3997242 w 5834559"/>
              <a:gd name="connsiteY28" fmla="*/ 1718528 h 5397372"/>
              <a:gd name="connsiteX29" fmla="*/ 3786378 w 5834559"/>
              <a:gd name="connsiteY29" fmla="*/ 1507664 h 5397372"/>
              <a:gd name="connsiteX30" fmla="*/ 3786378 w 5834559"/>
              <a:gd name="connsiteY30" fmla="*/ 210864 h 5397372"/>
              <a:gd name="connsiteX31" fmla="*/ 3997242 w 5834559"/>
              <a:gd name="connsiteY31" fmla="*/ 0 h 5397372"/>
              <a:gd name="connsiteX32" fmla="*/ 1836609 w 5834559"/>
              <a:gd name="connsiteY32" fmla="*/ 0 h 5397372"/>
              <a:gd name="connsiteX33" fmla="*/ 2047469 w 5834559"/>
              <a:gd name="connsiteY33" fmla="*/ 210864 h 5397372"/>
              <a:gd name="connsiteX34" fmla="*/ 2047469 w 5834559"/>
              <a:gd name="connsiteY34" fmla="*/ 1506961 h 5397372"/>
              <a:gd name="connsiteX35" fmla="*/ 1836609 w 5834559"/>
              <a:gd name="connsiteY35" fmla="*/ 1718528 h 5397372"/>
              <a:gd name="connsiteX36" fmla="*/ 1625745 w 5834559"/>
              <a:gd name="connsiteY36" fmla="*/ 1507664 h 5397372"/>
              <a:gd name="connsiteX37" fmla="*/ 1625745 w 5834559"/>
              <a:gd name="connsiteY37" fmla="*/ 210864 h 5397372"/>
              <a:gd name="connsiteX38" fmla="*/ 1836609 w 5834559"/>
              <a:gd name="connsiteY38" fmla="*/ 0 h 5397372"/>
            </a:gdLst>
            <a:rect l="l" t="t" r="r" b="b"/>
            <a:pathLst>
              <a:path w="5834559" h="5397372">
                <a:moveTo>
                  <a:pt x="2136435" y="643126"/>
                </a:moveTo>
                <a:lnTo>
                  <a:pt x="3716657" y="643126"/>
                </a:lnTo>
                <a:lnTo>
                  <a:pt x="3716657" y="1064855"/>
                </a:lnTo>
                <a:lnTo>
                  <a:pt x="2136435" y="1064855"/>
                </a:lnTo>
                <a:close/>
                <a:moveTo>
                  <a:pt x="693741" y="643126"/>
                </a:moveTo>
                <a:lnTo>
                  <a:pt x="1550121" y="643126"/>
                </a:lnTo>
                <a:lnTo>
                  <a:pt x="1550121" y="1064855"/>
                </a:lnTo>
                <a:lnTo>
                  <a:pt x="693741" y="1064855"/>
                </a:lnTo>
                <a:cubicBezTo>
                  <a:pt x="543320" y="1064855"/>
                  <a:pt x="421729" y="1187151"/>
                  <a:pt x="421729" y="1336867"/>
                </a:cubicBezTo>
                <a:lnTo>
                  <a:pt x="421729" y="2079805"/>
                </a:lnTo>
                <a:lnTo>
                  <a:pt x="5412133" y="2079805"/>
                </a:lnTo>
                <a:lnTo>
                  <a:pt x="5412133" y="1336867"/>
                </a:lnTo>
                <a:cubicBezTo>
                  <a:pt x="5412133" y="1186446"/>
                  <a:pt x="5289830" y="1064855"/>
                  <a:pt x="5140113" y="1064855"/>
                </a:cubicBezTo>
                <a:lnTo>
                  <a:pt x="4302971" y="1064855"/>
                </a:lnTo>
                <a:lnTo>
                  <a:pt x="4302971" y="643126"/>
                </a:lnTo>
                <a:lnTo>
                  <a:pt x="5140113" y="643126"/>
                </a:lnTo>
                <a:cubicBezTo>
                  <a:pt x="5523184" y="643126"/>
                  <a:pt x="5833854" y="953797"/>
                  <a:pt x="5834559" y="1336867"/>
                </a:cubicBezTo>
                <a:lnTo>
                  <a:pt x="5834559" y="4703631"/>
                </a:lnTo>
                <a:cubicBezTo>
                  <a:pt x="5834559" y="5085292"/>
                  <a:pt x="5522479" y="5397372"/>
                  <a:pt x="5140818" y="5397372"/>
                </a:cubicBezTo>
                <a:lnTo>
                  <a:pt x="693741" y="5397372"/>
                </a:lnTo>
                <a:cubicBezTo>
                  <a:pt x="312080" y="5397372"/>
                  <a:pt x="0" y="5085292"/>
                  <a:pt x="0" y="4703631"/>
                </a:cubicBezTo>
                <a:lnTo>
                  <a:pt x="0" y="2501529"/>
                </a:lnTo>
                <a:lnTo>
                  <a:pt x="0" y="2079805"/>
                </a:lnTo>
                <a:lnTo>
                  <a:pt x="0" y="1336867"/>
                </a:lnTo>
                <a:cubicBezTo>
                  <a:pt x="0" y="953797"/>
                  <a:pt x="310671" y="643126"/>
                  <a:pt x="693741" y="643126"/>
                </a:cubicBezTo>
                <a:close/>
                <a:moveTo>
                  <a:pt x="3997242" y="0"/>
                </a:moveTo>
                <a:cubicBezTo>
                  <a:pt x="4113920" y="0"/>
                  <a:pt x="4208106" y="94186"/>
                  <a:pt x="4208106" y="210864"/>
                </a:cubicBezTo>
                <a:lnTo>
                  <a:pt x="4208106" y="1506961"/>
                </a:lnTo>
                <a:cubicBezTo>
                  <a:pt x="4208106" y="1623639"/>
                  <a:pt x="4113920" y="1718528"/>
                  <a:pt x="3997242" y="1718528"/>
                </a:cubicBezTo>
                <a:cubicBezTo>
                  <a:pt x="3880564" y="1718528"/>
                  <a:pt x="3786378" y="1624342"/>
                  <a:pt x="3786378" y="1507664"/>
                </a:cubicBezTo>
                <a:lnTo>
                  <a:pt x="3786378" y="210864"/>
                </a:lnTo>
                <a:cubicBezTo>
                  <a:pt x="3786378" y="94186"/>
                  <a:pt x="3880564" y="0"/>
                  <a:pt x="3997242" y="0"/>
                </a:cubicBezTo>
                <a:close/>
                <a:moveTo>
                  <a:pt x="1836609" y="0"/>
                </a:moveTo>
                <a:cubicBezTo>
                  <a:pt x="1953287" y="0"/>
                  <a:pt x="2047469" y="94186"/>
                  <a:pt x="2047469" y="210864"/>
                </a:cubicBezTo>
                <a:lnTo>
                  <a:pt x="2047469" y="1506961"/>
                </a:lnTo>
                <a:cubicBezTo>
                  <a:pt x="2047469" y="1623639"/>
                  <a:pt x="1953287" y="1718528"/>
                  <a:pt x="1836609" y="1718528"/>
                </a:cubicBezTo>
                <a:cubicBezTo>
                  <a:pt x="1719932" y="1718528"/>
                  <a:pt x="1625745" y="1624342"/>
                  <a:pt x="1625745" y="1507664"/>
                </a:cubicBezTo>
                <a:lnTo>
                  <a:pt x="1625745" y="210864"/>
                </a:lnTo>
                <a:cubicBezTo>
                  <a:pt x="1625745" y="94186"/>
                  <a:pt x="1719932" y="0"/>
                  <a:pt x="1836609"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直接连接符 4"/>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3" name="箭头: 五边形 34"/>
          <p:cNvSpPr txBox="1"/>
          <p:nvPr/>
        </p:nvSpPr>
        <p:spPr>
          <a:xfrm rot="0" flipH="0" flipV="0">
            <a:off x="0" y="413146"/>
            <a:ext cx="942109" cy="584775"/>
          </a:xfrm>
          <a:prstGeom prst="homePlate">
            <a:avLst/>
          </a:prstGeom>
          <a:gradFill>
            <a:gsLst>
              <a:gs pos="0">
                <a:srgbClr val="B00002">
                  <a:alpha val="100000"/>
                </a:srgbClr>
              </a:gs>
              <a:gs pos="100000">
                <a:srgbClr val="E70C12">
                  <a:alpha val="100000"/>
                </a:srgbClr>
              </a:gs>
            </a:gsLst>
            <a:lin ang="0" scaled="1"/>
          </a:gradFill>
          <a:ln w="12700" cap="sq">
            <a:noFill/>
            <a:prstDash val="solid"/>
            <a:miter/>
          </a:ln>
          <a:effectLst>
            <a:outerShdw dist="127000" blurRad="254000" dir="0" sx="100000" sy="100000" kx="0" ky="0" algn="l" rotWithShape="0">
              <a:srgbClr val="000000">
                <a:alpha val="40000"/>
              </a:srgbClr>
            </a:outerShdw>
          </a:effectLst>
        </p:spPr>
        <p:txBody>
          <a:bodyPr vert="horz" wrap="square" lIns="91440" tIns="45720" rIns="91440" bIns="45720" rtlCol="0" anchor="ctr"/>
          <a:lstStyle/>
          <a:p>
            <a:pPr algn="ctr">
              <a:lnSpc>
                <a:spcPct val="100000"/>
              </a:lnSpc>
            </a:pPr>
            <a:endParaRPr kumimoji="1" lang="zh-CN" altLang="en-US"/>
          </a:p>
        </p:txBody>
      </p:sp>
      <p:cxnSp>
        <p:nvCxnSpPr>
          <p:cNvPr id="4" name="直接连接符 1"/>
          <p:cNvCxnSpPr/>
          <p:nvPr/>
        </p:nvCxnSpPr>
        <p:spPr>
          <a:xfrm rot="0" flipH="0" flipV="0">
            <a:off x="669924" y="1028700"/>
            <a:ext cx="10850563" cy="0"/>
          </a:xfrm>
          <a:prstGeom prst="line">
            <a:avLst/>
          </a:prstGeom>
          <a:noFill/>
          <a:ln w="3175" cap="sq">
            <a:solidFill>
              <a:schemeClr val="tx1">
                <a:lumMod val="50000"/>
                <a:lumOff val="50000"/>
              </a:schemeClr>
            </a:solidFill>
            <a:prstDash val="solid"/>
            <a:miter/>
          </a:ln>
        </p:spPr>
      </p:cxnSp>
      <p:sp>
        <p:nvSpPr>
          <p:cNvPr id="5" name="矩形 2"/>
          <p:cNvSpPr txBox="1"/>
          <p:nvPr/>
        </p:nvSpPr>
        <p:spPr>
          <a:xfrm rot="0" flipH="0" flipV="0">
            <a:off x="1015981" y="382369"/>
            <a:ext cx="4691380" cy="637099"/>
          </a:xfrm>
          <a:prstGeom prst="rect">
            <a:avLst/>
          </a:prstGeom>
          <a:noFill/>
          <a:ln>
            <a:noFill/>
          </a:ln>
        </p:spPr>
        <p:txBody>
          <a:bodyPr vert="horz" wrap="none" lIns="91440" tIns="45720" rIns="91440" bIns="45720" rtlCol="0" anchor="t">
            <a:spAutoFit/>
          </a:bodyPr>
          <a:lstStyle/>
          <a:p>
            <a:pPr algn="l">
              <a:lnSpc>
                <a:spcPct val="100000"/>
              </a:lnSpc>
            </a:pPr>
            <a:r>
              <a:rPr kumimoji="1" lang="en-US" altLang="zh-CN" sz="3546">
                <a:ln>
                  <a:noFill/>
                </a:ln>
                <a:solidFill>
                  <a:srgbClr val="0D0D0D">
                    <a:alpha val="100000"/>
                  </a:srgbClr>
                </a:solidFill>
                <a:latin typeface="Source Han Sans CN Bold Bold"/>
                <a:ea typeface="Source Han Sans CN Bold Bold"/>
                <a:cs typeface="Source Han Sans CN Bold Bold"/>
              </a:rPr>
              <a:t>数据资产入表政策建议</a:t>
            </a:r>
            <a:endParaRPr kumimoji="1" lang="zh-CN" altLang="en-US"/>
          </a:p>
        </p:txBody>
      </p:sp>
      <p:sp>
        <p:nvSpPr>
          <p:cNvPr id="6" name="标题 1"/>
          <p:cNvSpPr txBox="1"/>
          <p:nvPr/>
        </p:nvSpPr>
        <p:spPr>
          <a:xfrm rot="0" flipH="0" flipV="0">
            <a:off x="660400" y="5943600"/>
            <a:ext cx="10858500" cy="45719"/>
          </a:xfrm>
          <a:prstGeom prst="roundRect">
            <a:avLst/>
          </a:prstGeom>
          <a:solidFill>
            <a:schemeClr val="bg1">
              <a:lumMod val="8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60400" y="4450080"/>
            <a:ext cx="3225600" cy="1173480"/>
          </a:xfrm>
          <a:prstGeom prst="roundRect">
            <a:avLst>
              <a:gd name="adj" fmla="val 26623"/>
            </a:avLst>
          </a:prstGeom>
          <a:gradFill>
            <a:gsLst>
              <a:gs pos="4000">
                <a:schemeClr val="accent1">
                  <a:alpha val="100000"/>
                </a:schemeClr>
              </a:gs>
              <a:gs pos="100000">
                <a:schemeClr val="accent1">
                  <a:lumMod val="60000"/>
                  <a:lumOff val="40000"/>
                  <a:alpha val="100000"/>
                </a:schemeClr>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60400" y="1905000"/>
            <a:ext cx="3225800" cy="3017520"/>
          </a:xfrm>
          <a:prstGeom prst="rect">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4466055" y="4450080"/>
            <a:ext cx="3225600" cy="1173480"/>
          </a:xfrm>
          <a:prstGeom prst="roundRect">
            <a:avLst>
              <a:gd name="adj" fmla="val 26623"/>
            </a:avLst>
          </a:prstGeom>
          <a:gradFill>
            <a:gsLst>
              <a:gs pos="4000">
                <a:schemeClr val="accent1">
                  <a:alpha val="100000"/>
                </a:schemeClr>
              </a:gs>
              <a:gs pos="100000">
                <a:schemeClr val="accent1">
                  <a:lumMod val="60000"/>
                  <a:lumOff val="40000"/>
                  <a:alpha val="100000"/>
                </a:schemeClr>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4465955" y="1905360"/>
            <a:ext cx="3225800" cy="3016800"/>
          </a:xfrm>
          <a:prstGeom prst="rect">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293200" y="4450080"/>
            <a:ext cx="3225600" cy="1173480"/>
          </a:xfrm>
          <a:prstGeom prst="roundRect">
            <a:avLst>
              <a:gd name="adj" fmla="val 26623"/>
            </a:avLst>
          </a:prstGeom>
          <a:gradFill>
            <a:gsLst>
              <a:gs pos="4000">
                <a:schemeClr val="accent1">
                  <a:alpha val="100000"/>
                </a:schemeClr>
              </a:gs>
              <a:gs pos="100000">
                <a:schemeClr val="accent1">
                  <a:lumMod val="60000"/>
                  <a:lumOff val="40000"/>
                  <a:alpha val="100000"/>
                </a:schemeClr>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8293100" y="1905360"/>
            <a:ext cx="3225800" cy="3016800"/>
          </a:xfrm>
          <a:prstGeom prst="rect">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2057400" y="5867400"/>
            <a:ext cx="236220" cy="236220"/>
          </a:xfrm>
          <a:prstGeom prst="ellipse">
            <a:avLst/>
          </a:prstGeom>
          <a:gradFill>
            <a:gsLst>
              <a:gs pos="4000">
                <a:schemeClr val="accent1">
                  <a:alpha val="100000"/>
                </a:schemeClr>
              </a:gs>
              <a:gs pos="100000">
                <a:schemeClr val="accent1">
                  <a:lumMod val="60000"/>
                  <a:lumOff val="40000"/>
                  <a:alpha val="100000"/>
                </a:schemeClr>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5943600" y="5867400"/>
            <a:ext cx="236220" cy="236220"/>
          </a:xfrm>
          <a:prstGeom prst="ellipse">
            <a:avLst/>
          </a:prstGeom>
          <a:gradFill>
            <a:gsLst>
              <a:gs pos="4000">
                <a:schemeClr val="accent1">
                  <a:alpha val="100000"/>
                </a:schemeClr>
              </a:gs>
              <a:gs pos="100000">
                <a:schemeClr val="accent1">
                  <a:lumMod val="60000"/>
                  <a:lumOff val="40000"/>
                  <a:alpha val="100000"/>
                </a:schemeClr>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9829800" y="5867400"/>
            <a:ext cx="236220" cy="236220"/>
          </a:xfrm>
          <a:prstGeom prst="ellipse">
            <a:avLst/>
          </a:prstGeom>
          <a:gradFill>
            <a:gsLst>
              <a:gs pos="4000">
                <a:schemeClr val="accent1">
                  <a:alpha val="100000"/>
                </a:schemeClr>
              </a:gs>
              <a:gs pos="100000">
                <a:schemeClr val="accent1">
                  <a:lumMod val="60000"/>
                  <a:lumOff val="40000"/>
                  <a:alpha val="100000"/>
                </a:schemeClr>
              </a:gs>
            </a:gsLst>
            <a:lin ang="2700000" scaled="0"/>
          </a:gradFill>
          <a:ln w="12700" cap="sq">
            <a:noFill/>
            <a:miter/>
          </a:ln>
          <a:effectLst>
            <a:outerShdw dist="38100" blurRad="50800" dir="2700000" sx="100000" sy="100000" kx="0" ky="0" algn="tl" rotWithShape="0">
              <a:schemeClr val="accent1">
                <a:lumMod val="75000"/>
                <a:alpha val="23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807559" y="5017627"/>
            <a:ext cx="2931482" cy="491924"/>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企业</a:t>
            </a:r>
            <a:endParaRPr kumimoji="1" lang="zh-CN" altLang="en-US"/>
          </a:p>
        </p:txBody>
      </p:sp>
      <p:sp>
        <p:nvSpPr>
          <p:cNvPr id="17" name="标题 1"/>
          <p:cNvSpPr txBox="1"/>
          <p:nvPr/>
        </p:nvSpPr>
        <p:spPr>
          <a:xfrm rot="0" flipH="0" flipV="0">
            <a:off x="807559" y="2037144"/>
            <a:ext cx="2931482" cy="2754775"/>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加强自愿性披露，减轻企业内外部信息不对称情况，结合行业特点开展个性化自愿披露，完善数据要素市场，提升会计信息质量。</a:t>
            </a:r>
            <a:endParaRPr kumimoji="1" lang="zh-CN" altLang="en-US"/>
          </a:p>
        </p:txBody>
      </p:sp>
      <p:sp>
        <p:nvSpPr>
          <p:cNvPr id="18" name="标题 1"/>
          <p:cNvSpPr txBox="1"/>
          <p:nvPr/>
        </p:nvSpPr>
        <p:spPr>
          <a:xfrm rot="0" flipH="0" flipV="0">
            <a:off x="4613114" y="5017627"/>
            <a:ext cx="2931482" cy="491924"/>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会计准则制定机构</a:t>
            </a:r>
            <a:endParaRPr kumimoji="1" lang="zh-CN" altLang="en-US"/>
          </a:p>
        </p:txBody>
      </p:sp>
      <p:sp>
        <p:nvSpPr>
          <p:cNvPr id="19" name="标题 1"/>
          <p:cNvSpPr txBox="1"/>
          <p:nvPr/>
        </p:nvSpPr>
        <p:spPr>
          <a:xfrm rot="0" flipH="0" flipV="0">
            <a:off x="4613114" y="2037144"/>
            <a:ext cx="2931482" cy="2754775"/>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加强实务案例研究，提供数据资产普适性入表借鉴方案，形成一般性入表路径和分类分级机制，支持企业发展。
响应市场变化，制定与完善数据资产相关会计准则，完善资产定义，降低确认门槛，科学分类数据资产。</a:t>
            </a:r>
            <a:endParaRPr kumimoji="1" lang="zh-CN" altLang="en-US"/>
          </a:p>
        </p:txBody>
      </p:sp>
      <p:sp>
        <p:nvSpPr>
          <p:cNvPr id="20" name="标题 1"/>
          <p:cNvSpPr txBox="1"/>
          <p:nvPr/>
        </p:nvSpPr>
        <p:spPr>
          <a:xfrm rot="0" flipH="0" flipV="0">
            <a:off x="8440259" y="5017627"/>
            <a:ext cx="2931482" cy="491924"/>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FFFFFF">
                    <a:alpha val="100000"/>
                  </a:srgbClr>
                </a:solidFill>
                <a:latin typeface="Source Han Sans CN Bold Bold"/>
                <a:ea typeface="Source Han Sans CN Bold Bold"/>
                <a:cs typeface="Source Han Sans CN Bold Bold"/>
              </a:rPr>
              <a:t>市场中介机构</a:t>
            </a:r>
            <a:endParaRPr kumimoji="1" lang="zh-CN" altLang="en-US"/>
          </a:p>
        </p:txBody>
      </p:sp>
      <p:sp>
        <p:nvSpPr>
          <p:cNvPr id="21" name="标题 1"/>
          <p:cNvSpPr txBox="1"/>
          <p:nvPr/>
        </p:nvSpPr>
        <p:spPr>
          <a:xfrm rot="0" flipH="0" flipV="0">
            <a:off x="8440259" y="2037144"/>
            <a:ext cx="2931482" cy="2754775"/>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完善数据交易基础设施，逐步规范数据交易行为，数据交易所应规范交易、完善信息披露制度。
培育新型数据服务商，提升数据合规与治理能力，发展全方位数据解决方案的新型数据服务商，助力数据资产入表。</a:t>
            </a:r>
            <a:endParaRPr kumimoji="1" lang="zh-CN" altLang="en-US"/>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5"/>
          <p:cNvPicPr>
            <a:picLocks noChangeAspect="1"/>
          </p:cNvPicPr>
          <p:nvPr/>
        </p:nvPicPr>
        <p:blipFill>
          <a:blip r:embed="rId2">
            <a:alphaModFix amt="100000"/>
          </a:blip>
          <a:srcRect l="2500" t="430" r="7017" b="4660"/>
          <a:stretch>
            <a:fillRect/>
          </a:stretch>
        </p:blipFill>
        <p:spPr>
          <a:xfrm rot="0" flipH="0" flipV="0">
            <a:off x="0" y="-22123"/>
            <a:ext cx="12192000" cy="6880123"/>
          </a:xfrm>
          <a:prstGeom prst="rect">
            <a:avLst/>
          </a:prstGeom>
          <a:noFill/>
          <a:ln>
            <a:noFill/>
          </a:ln>
        </p:spPr>
      </p:pic>
      <p:sp>
        <p:nvSpPr>
          <p:cNvPr id="3" name="矩形 4"/>
          <p:cNvSpPr txBox="1"/>
          <p:nvPr/>
        </p:nvSpPr>
        <p:spPr>
          <a:xfrm rot="0" flipH="0" flipV="0">
            <a:off x="0" y="-22124"/>
            <a:ext cx="12192000" cy="6880123"/>
          </a:xfrm>
          <a:prstGeom prst="rect">
            <a:avLst/>
          </a:prstGeom>
          <a:solidFill>
            <a:schemeClr val="bg1">
              <a:lumMod val="85000"/>
              <a:alpha val="80000"/>
            </a:schemeClr>
          </a:soli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sp>
        <p:nvSpPr>
          <p:cNvPr id="4" name="矩形 15"/>
          <p:cNvSpPr txBox="1"/>
          <p:nvPr/>
        </p:nvSpPr>
        <p:spPr>
          <a:xfrm rot="0" flipH="0" flipV="0">
            <a:off x="7581206" y="3916018"/>
            <a:ext cx="4653441" cy="1474982"/>
          </a:xfrm>
          <a:prstGeom prst="rect">
            <a:avLst/>
          </a:prstGeom>
          <a:gradFill>
            <a:gsLst>
              <a:gs pos="0">
                <a:schemeClr val="tx1"/>
              </a:gs>
              <a:gs pos="100000">
                <a:schemeClr val="tx1">
                  <a:lumMod val="65000"/>
                  <a:lumOff val="35000"/>
                </a:schemeClr>
              </a:gs>
            </a:gsLst>
            <a:lin ang="2700000" scaled="1"/>
          </a:gra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grpSp>
        <p:nvGrpSpPr>
          <p:cNvPr id="5" name="组合 1"/>
          <p:cNvGrpSpPr/>
          <p:nvPr/>
        </p:nvGrpSpPr>
        <p:grpSpPr>
          <a:xfrm>
            <a:off x="1" y="3071192"/>
            <a:ext cx="8388626" cy="2842593"/>
            <a:chOff x="1" y="3071192"/>
            <a:chExt cx="8388626" cy="2842593"/>
          </a:xfrm>
        </p:grpSpPr>
        <p:sp>
          <p:nvSpPr>
            <p:cNvPr id="6" name="矩形 6"/>
            <p:cNvSpPr txBox="1"/>
            <p:nvPr/>
          </p:nvSpPr>
          <p:spPr>
            <a:xfrm rot="0" flipH="0" flipV="0">
              <a:off x="1" y="3071192"/>
              <a:ext cx="8388626" cy="2842593"/>
            </a:xfrm>
            <a:prstGeom prst="rect">
              <a:avLst/>
            </a:prstGeom>
            <a:solidFill>
              <a:srgbClr val="BA0000">
                <a:alpha val="100000"/>
              </a:srgbClr>
            </a:solidFill>
            <a:ln w="12700" cap="sq">
              <a:noFill/>
              <a:prstDash val="solid"/>
              <a:miter/>
            </a:ln>
          </p:spPr>
          <p:txBody>
            <a:bodyPr vert="horz" wrap="square" lIns="91440" tIns="45720" rIns="91440" bIns="45720" rtlCol="0" anchor="ctr"/>
            <a:lstStyle/>
            <a:p>
              <a:pPr algn="ctr">
                <a:lnSpc>
                  <a:spcPct val="100000"/>
                </a:lnSpc>
              </a:pPr>
              <a:endParaRPr kumimoji="1" lang="zh-CN" altLang="en-US"/>
            </a:p>
          </p:txBody>
        </p:sp>
        <p:grpSp>
          <p:nvGrpSpPr>
            <p:cNvPr id="7" name="组合 7"/>
            <p:cNvGrpSpPr/>
            <p:nvPr/>
          </p:nvGrpSpPr>
          <p:grpSpPr>
            <a:xfrm>
              <a:off x="952888" y="3345525"/>
              <a:ext cx="5525406" cy="2317895"/>
              <a:chOff x="952888" y="3345525"/>
              <a:chExt cx="5525406" cy="2317895"/>
            </a:xfrm>
          </p:grpSpPr>
          <p:sp>
            <p:nvSpPr>
              <p:cNvPr id="8" name="矩形 8"/>
              <p:cNvSpPr txBox="1"/>
              <p:nvPr/>
            </p:nvSpPr>
            <p:spPr>
              <a:xfrm rot="0" flipH="0" flipV="0">
                <a:off x="952888" y="3345525"/>
                <a:ext cx="1424214" cy="2317895"/>
              </a:xfrm>
              <a:prstGeom prst="rect">
                <a:avLst/>
              </a:prstGeom>
              <a:noFill/>
              <a:ln w="53975" cap="sq">
                <a:solidFill>
                  <a:schemeClr val="bg1"/>
                </a:solidFill>
                <a:prstDash val="solid"/>
                <a:miter/>
              </a:ln>
            </p:spPr>
            <p:txBody>
              <a:bodyPr vert="horz" wrap="square" lIns="91440" tIns="45720" rIns="91440" bIns="45720" rtlCol="0" anchor="ctr"/>
              <a:lstStyle/>
              <a:p>
                <a:pPr algn="ctr">
                  <a:lnSpc>
                    <a:spcPct val="100000"/>
                  </a:lnSpc>
                </a:pPr>
                <a:endParaRPr kumimoji="1" lang="zh-CN" altLang="en-US"/>
              </a:p>
            </p:txBody>
          </p:sp>
          <p:sp>
            <p:nvSpPr>
              <p:cNvPr id="9" name="矩形 9"/>
              <p:cNvSpPr txBox="1"/>
              <p:nvPr/>
            </p:nvSpPr>
            <p:spPr>
              <a:xfrm rot="0" flipH="0" flipV="0">
                <a:off x="1664994" y="3828218"/>
                <a:ext cx="4813300" cy="1088456"/>
              </a:xfrm>
              <a:prstGeom prst="rect">
                <a:avLst/>
              </a:prstGeom>
              <a:solidFill>
                <a:srgbClr val="BA0000">
                  <a:alpha val="100000"/>
                </a:srgbClr>
              </a:solidFill>
              <a:ln>
                <a:noFill/>
              </a:ln>
            </p:spPr>
            <p:txBody>
              <a:bodyPr vert="horz" wrap="square" lIns="91440" tIns="45720" rIns="91440" bIns="45720" rtlCol="0" anchor="t">
                <a:spAutoFit/>
              </a:bodyPr>
              <a:lstStyle/>
              <a:p>
                <a:pPr algn="ctr">
                  <a:lnSpc>
                    <a:spcPct val="120000"/>
                  </a:lnSpc>
                </a:pPr>
                <a:r>
                  <a:rPr kumimoji="1" lang="en-US" altLang="zh-CN" sz="5400">
                    <a:ln>
                      <a:noFill/>
                    </a:ln>
                    <a:solidFill>
                      <a:srgbClr val="FFFFFF">
                        <a:alpha val="100000"/>
                      </a:srgbClr>
                    </a:solidFill>
                    <a:latin typeface="Source Han Sans CN Normal"/>
                    <a:ea typeface="Source Han Sans CN Normal"/>
                    <a:cs typeface="Source Han Sans CN Normal"/>
                  </a:rPr>
                  <a:t>谢谢大家</a:t>
                </a:r>
                <a:endParaRPr kumimoji="1" lang="zh-CN" altLang="en-US"/>
              </a:p>
            </p:txBody>
          </p:sp>
          <p:grpSp>
            <p:nvGrpSpPr>
              <p:cNvPr id="10" name="组合 10"/>
              <p:cNvGrpSpPr/>
              <p:nvPr/>
            </p:nvGrpSpPr>
            <p:grpSpPr>
              <a:xfrm>
                <a:off x="1094822" y="3351745"/>
                <a:ext cx="386494" cy="511033"/>
                <a:chOff x="1094822" y="3351745"/>
                <a:chExt cx="386494" cy="511033"/>
              </a:xfrm>
            </p:grpSpPr>
            <p:cxnSp>
              <p:nvCxnSpPr>
                <p:cNvPr id="11" name="直接连接符 11"/>
                <p:cNvCxnSpPr/>
                <p:nvPr/>
              </p:nvCxnSpPr>
              <p:spPr>
                <a:xfrm rot="0" flipH="0" flipV="1">
                  <a:off x="1094822" y="3351745"/>
                  <a:ext cx="386494" cy="0"/>
                </a:xfrm>
                <a:prstGeom prst="line">
                  <a:avLst/>
                </a:prstGeom>
                <a:noFill/>
                <a:ln w="22225" cap="sq">
                  <a:solidFill>
                    <a:schemeClr val="bg1"/>
                  </a:solidFill>
                  <a:prstDash val="solid"/>
                  <a:miter/>
                </a:ln>
              </p:spPr>
            </p:cxnSp>
            <p:cxnSp>
              <p:nvCxnSpPr>
                <p:cNvPr id="12" name="直接连接符 12"/>
                <p:cNvCxnSpPr/>
                <p:nvPr/>
              </p:nvCxnSpPr>
              <p:spPr>
                <a:xfrm rot="0" flipH="0" flipV="0">
                  <a:off x="1099755" y="3502778"/>
                  <a:ext cx="0" cy="360000"/>
                </a:xfrm>
                <a:prstGeom prst="line">
                  <a:avLst/>
                </a:prstGeom>
                <a:noFill/>
                <a:ln w="22225" cap="sq">
                  <a:solidFill>
                    <a:schemeClr val="bg1"/>
                  </a:solidFill>
                  <a:prstDash val="solid"/>
                  <a:miter/>
                </a:ln>
              </p:spPr>
            </p:cxnSp>
          </p:grpSp>
        </p:grpSp>
      </p:grpSp>
      <p:cxnSp>
        <p:nvCxnSpPr>
          <p:cNvPr id="13" name="直接连接符 17"/>
          <p:cNvCxnSpPr/>
          <p:nvPr/>
        </p:nvCxnSpPr>
        <p:spPr>
          <a:xfrm rot="0" flipH="1" flipV="1">
            <a:off x="1094821" y="5557263"/>
            <a:ext cx="605902" cy="0"/>
          </a:xfrm>
          <a:prstGeom prst="line">
            <a:avLst/>
          </a:prstGeom>
          <a:noFill/>
          <a:ln w="22225" cap="sq">
            <a:solidFill>
              <a:schemeClr val="bg1"/>
            </a:solidFill>
            <a:prstDash val="solid"/>
            <a:miter/>
          </a:ln>
        </p:spPr>
      </p:cxn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A66AC"/>
      </a:dk2>
      <a:lt2>
        <a:srgbClr val="E0EBF6"/>
      </a:lt2>
      <a:accent1>
        <a:srgbClr val="C70808"/>
      </a:accent1>
      <a:accent2>
        <a:srgbClr val="0E4687"/>
      </a:accent2>
      <a:accent3>
        <a:srgbClr val="A8A3A3"/>
      </a:accent3>
      <a:accent4>
        <a:srgbClr val="FA0505"/>
      </a:accent4>
      <a:accent5>
        <a:srgbClr val="0077FF"/>
      </a:accent5>
      <a:accent6>
        <a:srgbClr val="BDB5B5"/>
      </a:accent6>
      <a:hlink>
        <a:srgbClr val="000000"/>
      </a:hlink>
      <a:folHlink>
        <a:srgbClr val="00000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ContentProducer":"001191110105MA01D6BEX800000","ContentPropagator":"001191110105MA01D6BEX800000","Label":"1","ProduceID":"AIPPT_C_USER_DESIGN_17238428","PropagateID":"AIPPT_C_USER_DESIGN_17238428","ReservedCode1":"{\"SecurityData\":{\"Type\":\"TC260PG\",\"Version\":1,\"PubSD\":[{\"Type\":\"DS\",\"AlgID\":\"1.2.156.10197.1.501\",\"TBSData\":{\"Type\":\"LabelMataData\"},\"Signature\":\"30460221009d448010d2da90a1617e77f88d450cadaeca563637fee436566cd0bfa086466c022100c45d65036dff1a6a8768b38a8dd08ea4d9d4e5322271b5a8258e531e471fefce\"},{\"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ReservedCode2":"{\"SecurityData\":{\"Type\":\"TC260PG\",\"Version\":1,\"PubSD\":[{\"Type\":\"DS\",\"AlgID\":\"1.2.156.10197.1.501\",\"TBSData\":{\"Type\":\"LabelMataData\"},\"Signature\":\"3044022060fd166956b36045347dd8ef6ea5101169837e1ae38a36ab143eca6e8b4a25ea022046b3872363a77709c6a0d3ba1c9def0053222e31e168f40ad779dd205f14f946\"},{\"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